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8"/>
  </p:notesMasterIdLst>
  <p:sldIdLst>
    <p:sldId id="265" r:id="rId2"/>
    <p:sldId id="258" r:id="rId3"/>
    <p:sldId id="281" r:id="rId4"/>
    <p:sldId id="259" r:id="rId5"/>
    <p:sldId id="282" r:id="rId6"/>
    <p:sldId id="257" r:id="rId7"/>
    <p:sldId id="283" r:id="rId8"/>
    <p:sldId id="260" r:id="rId9"/>
    <p:sldId id="266" r:id="rId10"/>
    <p:sldId id="267" r:id="rId11"/>
    <p:sldId id="284" r:id="rId12"/>
    <p:sldId id="268" r:id="rId13"/>
    <p:sldId id="285" r:id="rId14"/>
    <p:sldId id="269" r:id="rId15"/>
    <p:sldId id="287" r:id="rId16"/>
    <p:sldId id="270" r:id="rId17"/>
    <p:sldId id="288" r:id="rId18"/>
    <p:sldId id="271" r:id="rId19"/>
    <p:sldId id="289" r:id="rId20"/>
    <p:sldId id="272" r:id="rId21"/>
    <p:sldId id="290" r:id="rId22"/>
    <p:sldId id="273" r:id="rId23"/>
    <p:sldId id="291" r:id="rId24"/>
    <p:sldId id="274" r:id="rId25"/>
    <p:sldId id="275" r:id="rId26"/>
    <p:sldId id="292" r:id="rId27"/>
    <p:sldId id="276" r:id="rId28"/>
    <p:sldId id="277" r:id="rId29"/>
    <p:sldId id="293" r:id="rId30"/>
    <p:sldId id="278" r:id="rId31"/>
    <p:sldId id="286" r:id="rId32"/>
    <p:sldId id="279" r:id="rId33"/>
    <p:sldId id="280" r:id="rId34"/>
    <p:sldId id="294" r:id="rId35"/>
    <p:sldId id="297" r:id="rId36"/>
    <p:sldId id="296" r:id="rId3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8FF"/>
    <a:srgbClr val="CB940A"/>
    <a:srgbClr val="FFFF66"/>
    <a:srgbClr val="808285"/>
    <a:srgbClr val="808200"/>
    <a:srgbClr val="372D5F"/>
    <a:srgbClr val="30FFFF"/>
    <a:srgbClr val="FACBA4"/>
    <a:srgbClr val="88FE8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9" autoAdjust="0"/>
    <p:restoredTop sz="94660"/>
  </p:normalViewPr>
  <p:slideViewPr>
    <p:cSldViewPr snapToGrid="0">
      <p:cViewPr>
        <p:scale>
          <a:sx n="90" d="100"/>
          <a:sy n="90" d="100"/>
        </p:scale>
        <p:origin x="-398" y="0"/>
      </p:cViewPr>
      <p:guideLst>
        <p:guide orient="horz" pos="2160"/>
        <p:guide pos="3840"/>
      </p:guideLst>
    </p:cSldViewPr>
  </p:slideViewPr>
  <p:notesTextViewPr>
    <p:cViewPr>
      <p:scale>
        <a:sx n="1" d="1"/>
        <a:sy n="1" d="1"/>
      </p:scale>
      <p:origin x="0" y="0"/>
    </p:cViewPr>
  </p:notesTextViewPr>
  <p:notesViewPr>
    <p:cSldViewPr snapToGrid="0">
      <p:cViewPr varScale="1">
        <p:scale>
          <a:sx n="62" d="100"/>
          <a:sy n="62" d="100"/>
        </p:scale>
        <p:origin x="2990" y="3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38" tIns="46570" rIns="93138" bIns="46570"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38" tIns="46570" rIns="93138" bIns="46570" rtlCol="0"/>
          <a:lstStyle>
            <a:lvl1pPr algn="r">
              <a:defRPr sz="1200"/>
            </a:lvl1pPr>
          </a:lstStyle>
          <a:p>
            <a:fld id="{DAB62D6F-BEB0-4EBB-B596-A98774075418}" type="datetimeFigureOut">
              <a:rPr lang="en-US" smtClean="0"/>
              <a:t>1/13/2020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38" tIns="46570" rIns="93138" bIns="46570"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38" tIns="46570" rIns="93138" bIns="4657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74"/>
            <a:ext cx="3037840" cy="466433"/>
          </a:xfrm>
          <a:prstGeom prst="rect">
            <a:avLst/>
          </a:prstGeom>
        </p:spPr>
        <p:txBody>
          <a:bodyPr vert="horz" lIns="93138" tIns="46570" rIns="93138" bIns="4657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74"/>
            <a:ext cx="3037840" cy="466433"/>
          </a:xfrm>
          <a:prstGeom prst="rect">
            <a:avLst/>
          </a:prstGeom>
        </p:spPr>
        <p:txBody>
          <a:bodyPr vert="horz" lIns="93138" tIns="46570" rIns="93138" bIns="46570" rtlCol="0" anchor="b"/>
          <a:lstStyle>
            <a:lvl1pPr algn="r">
              <a:defRPr sz="1200"/>
            </a:lvl1pPr>
          </a:lstStyle>
          <a:p>
            <a:fld id="{28D55BDC-FFC8-4FF4-ACAA-09B954D88A52}" type="slidenum">
              <a:rPr lang="en-US" smtClean="0"/>
              <a:t>‹#›</a:t>
            </a:fld>
            <a:endParaRPr lang="en-US"/>
          </a:p>
        </p:txBody>
      </p:sp>
    </p:spTree>
    <p:extLst>
      <p:ext uri="{BB962C8B-B14F-4D97-AF65-F5344CB8AC3E}">
        <p14:creationId xmlns:p14="http://schemas.microsoft.com/office/powerpoint/2010/main" val="2398970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8D55BDC-FFC8-4FF4-ACAA-09B954D88A52}" type="slidenum">
              <a:rPr lang="en-US" smtClean="0"/>
              <a:t>1</a:t>
            </a:fld>
            <a:endParaRPr lang="en-US"/>
          </a:p>
        </p:txBody>
      </p:sp>
    </p:spTree>
    <p:extLst>
      <p:ext uri="{BB962C8B-B14F-4D97-AF65-F5344CB8AC3E}">
        <p14:creationId xmlns:p14="http://schemas.microsoft.com/office/powerpoint/2010/main" val="4112935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379" indent="-171379">
              <a:buFont typeface="Arial" panose="020B0604020202020204" pitchFamily="34" charset="0"/>
              <a:buChar char="•"/>
            </a:pPr>
            <a:r>
              <a:rPr lang="en-US" dirty="0"/>
              <a:t>In addition to retaining the mediation requirements in the old Rules, Rule 907 adds several new requirements: [note entries on slide]</a:t>
            </a:r>
          </a:p>
          <a:p>
            <a:endParaRPr lang="en-US" dirty="0"/>
          </a:p>
          <a:p>
            <a:pPr marL="171379" indent="-171379">
              <a:buFont typeface="Arial" panose="020B0604020202020204" pitchFamily="34" charset="0"/>
              <a:buChar char="•"/>
            </a:pPr>
            <a:r>
              <a:rPr lang="en-US" dirty="0"/>
              <a:t>The requirement for a written order precludes reliance solely on an oral order or journal entry.</a:t>
            </a:r>
          </a:p>
        </p:txBody>
      </p:sp>
      <p:sp>
        <p:nvSpPr>
          <p:cNvPr id="4" name="Slide Number Placeholder 3"/>
          <p:cNvSpPr>
            <a:spLocks noGrp="1"/>
          </p:cNvSpPr>
          <p:nvPr>
            <p:ph type="sldNum" sz="quarter" idx="5"/>
          </p:nvPr>
        </p:nvSpPr>
        <p:spPr/>
        <p:txBody>
          <a:bodyPr/>
          <a:lstStyle/>
          <a:p>
            <a:fld id="{28D55BDC-FFC8-4FF4-ACAA-09B954D88A52}" type="slidenum">
              <a:rPr lang="en-US" smtClean="0"/>
              <a:t>10</a:t>
            </a:fld>
            <a:endParaRPr lang="en-US"/>
          </a:p>
        </p:txBody>
      </p:sp>
    </p:spTree>
    <p:extLst>
      <p:ext uri="{BB962C8B-B14F-4D97-AF65-F5344CB8AC3E}">
        <p14:creationId xmlns:p14="http://schemas.microsoft.com/office/powerpoint/2010/main" val="35966725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379" indent="-171379">
              <a:buFont typeface="Arial" panose="020B0604020202020204" pitchFamily="34" charset="0"/>
              <a:buChar char="•"/>
            </a:pPr>
            <a:r>
              <a:rPr lang="en-US" dirty="0"/>
              <a:t>More new requirements for mediators:</a:t>
            </a:r>
          </a:p>
          <a:p>
            <a:pPr marL="457009" lvl="1"/>
            <a:endParaRPr lang="en-US" dirty="0"/>
          </a:p>
          <a:p>
            <a:pPr marL="628388" lvl="1" indent="-171379">
              <a:buFont typeface="Arial" panose="020B0604020202020204" pitchFamily="34" charset="0"/>
              <a:buChar char="•"/>
            </a:pPr>
            <a:r>
              <a:rPr lang="en-US" dirty="0"/>
              <a:t>Mediator must receive written order BEFORE starting work</a:t>
            </a:r>
          </a:p>
          <a:p>
            <a:pPr marL="457009" lvl="1"/>
            <a:endParaRPr lang="en-US" dirty="0"/>
          </a:p>
          <a:p>
            <a:pPr marL="628388" lvl="1" indent="-171379">
              <a:buFont typeface="Arial" panose="020B0604020202020204" pitchFamily="34" charset="0"/>
              <a:buChar char="•"/>
            </a:pPr>
            <a:r>
              <a:rPr lang="en-US" dirty="0"/>
              <a:t>Mediator must have the parties sign a written agreement to mediate; a template with minimum requirements for this type of agreement will be available from </a:t>
            </a:r>
            <a:r>
              <a:rPr lang="en-US" dirty="0" err="1"/>
              <a:t>OJA</a:t>
            </a:r>
            <a:endParaRPr lang="en-US" dirty="0"/>
          </a:p>
          <a:p>
            <a:pPr marL="457009" lvl="1"/>
            <a:endParaRPr lang="en-US" dirty="0"/>
          </a:p>
          <a:p>
            <a:pPr marL="628388" lvl="1" indent="-171379">
              <a:buFont typeface="Arial" panose="020B0604020202020204" pitchFamily="34" charset="0"/>
              <a:buChar char="•"/>
            </a:pPr>
            <a:r>
              <a:rPr lang="en-US" dirty="0"/>
              <a:t>While DV screening has always been expected, now continual monitoring of DV dynamics is also required.</a:t>
            </a:r>
          </a:p>
          <a:p>
            <a:pPr marL="628388" lvl="1" indent="-171379">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28D55BDC-FFC8-4FF4-ACAA-09B954D88A52}" type="slidenum">
              <a:rPr lang="en-US" smtClean="0"/>
              <a:t>11</a:t>
            </a:fld>
            <a:endParaRPr lang="en-US"/>
          </a:p>
        </p:txBody>
      </p:sp>
    </p:spTree>
    <p:extLst>
      <p:ext uri="{BB962C8B-B14F-4D97-AF65-F5344CB8AC3E}">
        <p14:creationId xmlns:p14="http://schemas.microsoft.com/office/powerpoint/2010/main" val="2808518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379" indent="-171379">
              <a:buFont typeface="Arial" panose="020B0604020202020204" pitchFamily="34" charset="0"/>
              <a:buChar char="•"/>
            </a:pPr>
            <a:r>
              <a:rPr lang="en-US" dirty="0"/>
              <a:t>Regulation of court-ordered domestic conciliation is entirely new, though it is based generally on what is being done in those judicial districts currently using domestic conciliation.</a:t>
            </a:r>
          </a:p>
          <a:p>
            <a:endParaRPr lang="en-US" dirty="0"/>
          </a:p>
          <a:p>
            <a:pPr marL="171379" indent="-171379">
              <a:buFont typeface="Arial" panose="020B0604020202020204" pitchFamily="34" charset="0"/>
              <a:buChar char="•"/>
            </a:pPr>
            <a:r>
              <a:rPr lang="en-US" dirty="0"/>
              <a:t>Requires courts to appoint a conciliator qualified under Rule 911; this means someone who has been “approved” by </a:t>
            </a:r>
            <a:r>
              <a:rPr lang="en-US" dirty="0" err="1"/>
              <a:t>OJA</a:t>
            </a:r>
            <a:r>
              <a:rPr lang="en-US" dirty="0"/>
              <a:t>, including attorney-conciliators.</a:t>
            </a:r>
          </a:p>
          <a:p>
            <a:r>
              <a:rPr lang="en-US" dirty="0"/>
              <a:t> </a:t>
            </a:r>
          </a:p>
          <a:p>
            <a:pPr marL="171379" indent="-171379">
              <a:buFont typeface="Arial" panose="020B0604020202020204" pitchFamily="34" charset="0"/>
              <a:buChar char="•"/>
            </a:pPr>
            <a:r>
              <a:rPr lang="en-US" dirty="0"/>
              <a:t>Purpose for this requirement is to assure that qualified and adequately trained individuals are providing domestic conciliation.</a:t>
            </a:r>
          </a:p>
          <a:p>
            <a:endParaRPr lang="en-US" dirty="0"/>
          </a:p>
          <a:p>
            <a:pPr marL="171379" indent="-171379">
              <a:buFont typeface="Arial" panose="020B0604020202020204" pitchFamily="34" charset="0"/>
              <a:buChar char="•"/>
            </a:pPr>
            <a:r>
              <a:rPr lang="en-US" dirty="0"/>
              <a:t>Court must issue a written order, identifying the noted specific elements, including that conciliator report is submitted to the Court with copies to others only as directed by the Court; a template will be made available by </a:t>
            </a:r>
            <a:r>
              <a:rPr lang="en-US" dirty="0" err="1"/>
              <a:t>OJA</a:t>
            </a:r>
            <a:r>
              <a:rPr lang="en-US" dirty="0"/>
              <a:t>.</a:t>
            </a:r>
          </a:p>
          <a:p>
            <a:endParaRPr lang="en-US" dirty="0"/>
          </a:p>
          <a:p>
            <a:pPr marL="171379" indent="-171379">
              <a:buFont typeface="Arial" panose="020B0604020202020204" pitchFamily="34" charset="0"/>
              <a:buChar char="•"/>
            </a:pPr>
            <a:r>
              <a:rPr lang="en-US" dirty="0"/>
              <a:t>Grounds for withdrawal/removal basically follow those listed in the case management statute</a:t>
            </a:r>
          </a:p>
          <a:p>
            <a:pPr marL="171379" indent="-171379">
              <a:buFont typeface="Arial" panose="020B0604020202020204" pitchFamily="34" charset="0"/>
              <a:buChar char="•"/>
            </a:pPr>
            <a:endParaRPr lang="en-US" dirty="0"/>
          </a:p>
          <a:p>
            <a:pPr marL="171379" indent="-171379">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28D55BDC-FFC8-4FF4-ACAA-09B954D88A52}" type="slidenum">
              <a:rPr lang="en-US" smtClean="0"/>
              <a:t>12</a:t>
            </a:fld>
            <a:endParaRPr lang="en-US"/>
          </a:p>
        </p:txBody>
      </p:sp>
    </p:spTree>
    <p:extLst>
      <p:ext uri="{BB962C8B-B14F-4D97-AF65-F5344CB8AC3E}">
        <p14:creationId xmlns:p14="http://schemas.microsoft.com/office/powerpoint/2010/main" val="30202447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379" indent="-171379">
              <a:buFont typeface="Arial" panose="020B0604020202020204" pitchFamily="34" charset="0"/>
              <a:buChar char="•"/>
            </a:pPr>
            <a:r>
              <a:rPr lang="en-US" dirty="0"/>
              <a:t>Similar requirements to what we saw for mediators handling court-ordered cases.</a:t>
            </a:r>
          </a:p>
        </p:txBody>
      </p:sp>
      <p:sp>
        <p:nvSpPr>
          <p:cNvPr id="4" name="Slide Number Placeholder 3"/>
          <p:cNvSpPr>
            <a:spLocks noGrp="1"/>
          </p:cNvSpPr>
          <p:nvPr>
            <p:ph type="sldNum" sz="quarter" idx="5"/>
          </p:nvPr>
        </p:nvSpPr>
        <p:spPr/>
        <p:txBody>
          <a:bodyPr/>
          <a:lstStyle/>
          <a:p>
            <a:fld id="{28D55BDC-FFC8-4FF4-ACAA-09B954D88A52}" type="slidenum">
              <a:rPr lang="en-US" smtClean="0"/>
              <a:t>13</a:t>
            </a:fld>
            <a:endParaRPr lang="en-US"/>
          </a:p>
        </p:txBody>
      </p:sp>
    </p:spTree>
    <p:extLst>
      <p:ext uri="{BB962C8B-B14F-4D97-AF65-F5344CB8AC3E}">
        <p14:creationId xmlns:p14="http://schemas.microsoft.com/office/powerpoint/2010/main" val="24140087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379" indent="-171379">
              <a:buFont typeface="Arial" panose="020B0604020202020204" pitchFamily="34" charset="0"/>
              <a:buChar char="•"/>
            </a:pPr>
            <a:r>
              <a:rPr lang="en-US" dirty="0"/>
              <a:t>Regulation of court-ordered parenting coordination is entirely new, though in developing this Rule, the Council considered both </a:t>
            </a:r>
            <a:r>
              <a:rPr lang="en-US" dirty="0" err="1"/>
              <a:t>AFCC</a:t>
            </a:r>
            <a:r>
              <a:rPr lang="en-US" dirty="0"/>
              <a:t> Guidelines, statutory language from other state, and actual practice of parenting coordination in those Kansas judicial districts which utilize this must affirmatively determine that parenting coordination is appropriate for a case, and the new Rule specifically defines the types of cases which are considered “appropriate” for parenting coordination.   </a:t>
            </a:r>
          </a:p>
          <a:p>
            <a:endParaRPr lang="en-US" dirty="0"/>
          </a:p>
          <a:p>
            <a:pPr marL="171379" indent="-171379">
              <a:buFont typeface="Arial" panose="020B0604020202020204" pitchFamily="34" charset="0"/>
              <a:buChar char="•"/>
            </a:pPr>
            <a:r>
              <a:rPr lang="en-US" dirty="0"/>
              <a:t>Courts must appoint a parent coordinator qualified under Rule 911, which again means someone who has been “approved” by </a:t>
            </a:r>
            <a:r>
              <a:rPr lang="en-US" dirty="0" err="1"/>
              <a:t>OJA</a:t>
            </a:r>
            <a:r>
              <a:rPr lang="en-US" dirty="0"/>
              <a:t>, including attorney-parent coordinators.</a:t>
            </a:r>
          </a:p>
          <a:p>
            <a:r>
              <a:rPr lang="en-US" dirty="0"/>
              <a:t> </a:t>
            </a:r>
          </a:p>
          <a:p>
            <a:pPr marL="171379" indent="-171379">
              <a:buFont typeface="Arial" panose="020B0604020202020204" pitchFamily="34" charset="0"/>
              <a:buChar char="•"/>
            </a:pPr>
            <a:r>
              <a:rPr lang="en-US" dirty="0"/>
              <a:t>Court must issue a written order for parenting coordination, including specific elements; a template will be made available by </a:t>
            </a:r>
            <a:r>
              <a:rPr lang="en-US" dirty="0" err="1"/>
              <a:t>OJA</a:t>
            </a:r>
            <a:r>
              <a:rPr lang="en-US" dirty="0"/>
              <a:t>.</a:t>
            </a:r>
          </a:p>
          <a:p>
            <a:endParaRPr lang="en-US" dirty="0"/>
          </a:p>
          <a:p>
            <a:pPr marL="171379" indent="-171379">
              <a:buFont typeface="Arial" panose="020B0604020202020204" pitchFamily="34" charset="0"/>
              <a:buChar char="•"/>
            </a:pPr>
            <a:r>
              <a:rPr lang="en-US" dirty="0"/>
              <a:t>Allows for filing objections to the parent coordinator’s report/recommendation.  [Note that there was no provision for filing objections to a domestic conciliator’s report/recommendation because those reports are less formal and designed more as “background” for the court before its hearing and determination.</a:t>
            </a:r>
          </a:p>
          <a:p>
            <a:endParaRPr lang="en-US" dirty="0"/>
          </a:p>
          <a:p>
            <a:pPr marL="171379" indent="-171379">
              <a:buFont typeface="Arial" panose="020B0604020202020204" pitchFamily="34" charset="0"/>
              <a:buChar char="•"/>
            </a:pPr>
            <a:r>
              <a:rPr lang="en-US" dirty="0"/>
              <a:t>Grounds for withdrawal/removal basically follow those listed in the case management statute.</a:t>
            </a:r>
          </a:p>
          <a:p>
            <a:pPr marL="171379" indent="-171379">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28D55BDC-FFC8-4FF4-ACAA-09B954D88A52}" type="slidenum">
              <a:rPr lang="en-US" smtClean="0"/>
              <a:t>14</a:t>
            </a:fld>
            <a:endParaRPr lang="en-US"/>
          </a:p>
        </p:txBody>
      </p:sp>
    </p:spTree>
    <p:extLst>
      <p:ext uri="{BB962C8B-B14F-4D97-AF65-F5344CB8AC3E}">
        <p14:creationId xmlns:p14="http://schemas.microsoft.com/office/powerpoint/2010/main" val="33744359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019"/>
            <a:r>
              <a:rPr lang="en-US" dirty="0"/>
              <a:t>Similar requirements to what we saw for mediators and domestic conciliators handling court-ordered cases.</a:t>
            </a:r>
          </a:p>
          <a:p>
            <a:endParaRPr lang="en-US" dirty="0"/>
          </a:p>
        </p:txBody>
      </p:sp>
      <p:sp>
        <p:nvSpPr>
          <p:cNvPr id="4" name="Slide Number Placeholder 3"/>
          <p:cNvSpPr>
            <a:spLocks noGrp="1"/>
          </p:cNvSpPr>
          <p:nvPr>
            <p:ph type="sldNum" sz="quarter" idx="5"/>
          </p:nvPr>
        </p:nvSpPr>
        <p:spPr/>
        <p:txBody>
          <a:bodyPr/>
          <a:lstStyle/>
          <a:p>
            <a:fld id="{28D55BDC-FFC8-4FF4-ACAA-09B954D88A52}" type="slidenum">
              <a:rPr lang="en-US" smtClean="0"/>
              <a:t>15</a:t>
            </a:fld>
            <a:endParaRPr lang="en-US"/>
          </a:p>
        </p:txBody>
      </p:sp>
    </p:spTree>
    <p:extLst>
      <p:ext uri="{BB962C8B-B14F-4D97-AF65-F5344CB8AC3E}">
        <p14:creationId xmlns:p14="http://schemas.microsoft.com/office/powerpoint/2010/main" val="34209545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379" indent="-171379">
              <a:buFont typeface="Arial" panose="020B0604020202020204" pitchFamily="34" charset="0"/>
              <a:buChar char="•"/>
            </a:pPr>
            <a:r>
              <a:rPr lang="en-US" dirty="0"/>
              <a:t>Regulation of court-ordered case management is largely covered by the case management statutory provisions, and wherever possible this Rule references those provisions rather than reiterating statutory language.</a:t>
            </a:r>
          </a:p>
          <a:p>
            <a:endParaRPr lang="en-US" dirty="0"/>
          </a:p>
          <a:p>
            <a:pPr marL="171379" indent="-171379">
              <a:buFont typeface="Arial" panose="020B0604020202020204" pitchFamily="34" charset="0"/>
              <a:buChar char="•"/>
            </a:pPr>
            <a:r>
              <a:rPr lang="en-US" dirty="0"/>
              <a:t>What’s new is the requirement that courts appoint a case manager who is qualified under Rule 911; i.e., someone who has been “approved” by </a:t>
            </a:r>
            <a:r>
              <a:rPr lang="en-US" dirty="0" err="1"/>
              <a:t>OJA</a:t>
            </a:r>
            <a:r>
              <a:rPr lang="en-US" dirty="0"/>
              <a:t>, including attorney-case managers.</a:t>
            </a:r>
          </a:p>
          <a:p>
            <a:r>
              <a:rPr lang="en-US" dirty="0"/>
              <a:t> </a:t>
            </a:r>
          </a:p>
          <a:p>
            <a:pPr marL="171379" indent="-171379">
              <a:buFont typeface="Arial" panose="020B0604020202020204" pitchFamily="34" charset="0"/>
              <a:buChar char="•"/>
            </a:pPr>
            <a:r>
              <a:rPr lang="en-US" dirty="0"/>
              <a:t>Court must issue a written order for case management, including specific elements; a template will be made available by </a:t>
            </a:r>
            <a:r>
              <a:rPr lang="en-US" dirty="0" err="1"/>
              <a:t>OJA</a:t>
            </a:r>
            <a:r>
              <a:rPr lang="en-US" dirty="0"/>
              <a:t>.</a:t>
            </a:r>
          </a:p>
          <a:p>
            <a:endParaRPr lang="en-US" dirty="0"/>
          </a:p>
          <a:p>
            <a:pPr marL="171379" indent="-171379">
              <a:buFont typeface="Arial" panose="020B0604020202020204" pitchFamily="34" charset="0"/>
              <a:buChar char="•"/>
            </a:pPr>
            <a:r>
              <a:rPr lang="en-US" dirty="0"/>
              <a:t>Another significant addition is the definition of “limited case management,” delineating that LCM is not a new breed of dispute resolution but instead is simply a type of case management, subject to Rule 910 (and by reference also subject to the case management statute).  </a:t>
            </a:r>
          </a:p>
        </p:txBody>
      </p:sp>
      <p:sp>
        <p:nvSpPr>
          <p:cNvPr id="4" name="Slide Number Placeholder 3"/>
          <p:cNvSpPr>
            <a:spLocks noGrp="1"/>
          </p:cNvSpPr>
          <p:nvPr>
            <p:ph type="sldNum" sz="quarter" idx="5"/>
          </p:nvPr>
        </p:nvSpPr>
        <p:spPr/>
        <p:txBody>
          <a:bodyPr/>
          <a:lstStyle/>
          <a:p>
            <a:fld id="{28D55BDC-FFC8-4FF4-ACAA-09B954D88A52}" type="slidenum">
              <a:rPr lang="en-US" smtClean="0"/>
              <a:t>16</a:t>
            </a:fld>
            <a:endParaRPr lang="en-US"/>
          </a:p>
        </p:txBody>
      </p:sp>
    </p:spTree>
    <p:extLst>
      <p:ext uri="{BB962C8B-B14F-4D97-AF65-F5344CB8AC3E}">
        <p14:creationId xmlns:p14="http://schemas.microsoft.com/office/powerpoint/2010/main" val="7518939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019"/>
            <a:r>
              <a:rPr lang="en-US" dirty="0"/>
              <a:t>Similar requirements to what we saw for mediators, domestic conciliators and parent coordinators handling court-ordered cases.</a:t>
            </a:r>
          </a:p>
          <a:p>
            <a:endParaRPr lang="en-US" dirty="0"/>
          </a:p>
        </p:txBody>
      </p:sp>
      <p:sp>
        <p:nvSpPr>
          <p:cNvPr id="4" name="Slide Number Placeholder 3"/>
          <p:cNvSpPr>
            <a:spLocks noGrp="1"/>
          </p:cNvSpPr>
          <p:nvPr>
            <p:ph type="sldNum" sz="quarter" idx="5"/>
          </p:nvPr>
        </p:nvSpPr>
        <p:spPr/>
        <p:txBody>
          <a:bodyPr/>
          <a:lstStyle/>
          <a:p>
            <a:fld id="{28D55BDC-FFC8-4FF4-ACAA-09B954D88A52}" type="slidenum">
              <a:rPr lang="en-US" smtClean="0"/>
              <a:t>17</a:t>
            </a:fld>
            <a:endParaRPr lang="en-US"/>
          </a:p>
        </p:txBody>
      </p:sp>
    </p:spTree>
    <p:extLst>
      <p:ext uri="{BB962C8B-B14F-4D97-AF65-F5344CB8AC3E}">
        <p14:creationId xmlns:p14="http://schemas.microsoft.com/office/powerpoint/2010/main" val="614357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379" indent="-171379">
              <a:buFont typeface="Arial" panose="020B0604020202020204" pitchFamily="34" charset="0"/>
              <a:buChar char="•"/>
            </a:pPr>
            <a:r>
              <a:rPr lang="en-US" dirty="0"/>
              <a:t>This Rule governs the approval process for ALL dispute resolution specialties.</a:t>
            </a:r>
          </a:p>
          <a:p>
            <a:endParaRPr lang="en-US" dirty="0"/>
          </a:p>
          <a:p>
            <a:pPr marL="171379" indent="-171379">
              <a:buFont typeface="Arial" panose="020B0604020202020204" pitchFamily="34" charset="0"/>
              <a:buChar char="•"/>
            </a:pPr>
            <a:r>
              <a:rPr lang="en-US" dirty="0"/>
              <a:t>Application forms are in the process of being developed for use with approvals and renewals.  These forms will be ready for 2020 renewals for mediators, and for new applications for all other categories of dispute resolution specialists and programs.</a:t>
            </a:r>
          </a:p>
          <a:p>
            <a:endParaRPr lang="en-US" dirty="0"/>
          </a:p>
          <a:p>
            <a:pPr marL="628579" lvl="1" indent="-171379">
              <a:buFont typeface="Arial" panose="020B0604020202020204" pitchFamily="34" charset="0"/>
              <a:buChar char="•"/>
            </a:pPr>
            <a:r>
              <a:rPr lang="en-US" i="1" dirty="0"/>
              <a:t>NOTE FOR PRESENTERS:  Advise folks that if they take a mediation training course late in 2019—in  anticipation of becoming an approved mediator under the old Rules– it would be wise for them to assure that the course complies with the new Rules on curriculum because it would be unlikely that an application filed late in 2019 would be processed before the new rules take effect. </a:t>
            </a:r>
          </a:p>
          <a:p>
            <a:pPr marL="171379" indent="-171379">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28D55BDC-FFC8-4FF4-ACAA-09B954D88A52}" type="slidenum">
              <a:rPr lang="en-US" smtClean="0"/>
              <a:t>18</a:t>
            </a:fld>
            <a:endParaRPr lang="en-US"/>
          </a:p>
        </p:txBody>
      </p:sp>
    </p:spTree>
    <p:extLst>
      <p:ext uri="{BB962C8B-B14F-4D97-AF65-F5344CB8AC3E}">
        <p14:creationId xmlns:p14="http://schemas.microsoft.com/office/powerpoint/2010/main" val="5128136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379" indent="-171379">
              <a:buFont typeface="Arial" panose="020B0604020202020204" pitchFamily="34" charset="0"/>
              <a:buChar char="•"/>
            </a:pPr>
            <a:r>
              <a:rPr lang="en-US" dirty="0"/>
              <a:t>Grandfathering of currently approved mediators is done through the renewal process, which applies to all approved DR specialists, including any mediator “approved at the time Rule 902 was repealed.”</a:t>
            </a:r>
          </a:p>
        </p:txBody>
      </p:sp>
      <p:sp>
        <p:nvSpPr>
          <p:cNvPr id="4" name="Slide Number Placeholder 3"/>
          <p:cNvSpPr>
            <a:spLocks noGrp="1"/>
          </p:cNvSpPr>
          <p:nvPr>
            <p:ph type="sldNum" sz="quarter" idx="5"/>
          </p:nvPr>
        </p:nvSpPr>
        <p:spPr/>
        <p:txBody>
          <a:bodyPr/>
          <a:lstStyle/>
          <a:p>
            <a:fld id="{28D55BDC-FFC8-4FF4-ACAA-09B954D88A52}" type="slidenum">
              <a:rPr lang="en-US" smtClean="0"/>
              <a:t>19</a:t>
            </a:fld>
            <a:endParaRPr lang="en-US"/>
          </a:p>
        </p:txBody>
      </p:sp>
    </p:spTree>
    <p:extLst>
      <p:ext uri="{BB962C8B-B14F-4D97-AF65-F5344CB8AC3E}">
        <p14:creationId xmlns:p14="http://schemas.microsoft.com/office/powerpoint/2010/main" val="3121190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little background on dispute resolution in Kansas:</a:t>
            </a:r>
          </a:p>
          <a:p>
            <a:pPr marL="171379" indent="-171379">
              <a:buFont typeface="Arial" panose="020B0604020202020204" pitchFamily="34" charset="0"/>
              <a:buChar char="•"/>
            </a:pPr>
            <a:endParaRPr lang="en-US" dirty="0"/>
          </a:p>
          <a:p>
            <a:pPr marL="171379" indent="-171379">
              <a:buFont typeface="Arial" panose="020B0604020202020204" pitchFamily="34" charset="0"/>
              <a:buChar char="•"/>
            </a:pPr>
            <a:r>
              <a:rPr lang="en-US" dirty="0"/>
              <a:t>The first dispute resolution statute in Kansas was the 1985 provision authorizing use of mediation in domestic disputes.</a:t>
            </a:r>
          </a:p>
          <a:p>
            <a:pPr marL="171379" indent="-171379">
              <a:buFont typeface="Arial" panose="020B0604020202020204" pitchFamily="34" charset="0"/>
              <a:buChar char="•"/>
            </a:pPr>
            <a:endParaRPr lang="en-US" dirty="0"/>
          </a:p>
          <a:p>
            <a:pPr marL="171379" indent="-171379">
              <a:buFont typeface="Arial" panose="020B0604020202020204" pitchFamily="34" charset="0"/>
              <a:buChar char="•"/>
            </a:pPr>
            <a:r>
              <a:rPr lang="en-US" dirty="0"/>
              <a:t>Ten years later (in 1994 and 1996):  the Dispute Resolution Act, Supreme Court Rules 902-904, and the Domestic Case Management statute were adopted. </a:t>
            </a:r>
          </a:p>
          <a:p>
            <a:endParaRPr lang="en-US" dirty="0"/>
          </a:p>
          <a:p>
            <a:pPr marL="628480" lvl="1" indent="-171404">
              <a:buFont typeface="Wingdings" panose="05000000000000000000" pitchFamily="2" charset="2"/>
              <a:buChar char="ü"/>
            </a:pPr>
            <a:r>
              <a:rPr lang="en-US" dirty="0"/>
              <a:t>The Dispute Resolution Act ostensibly covered a large variety of DR formats through its definitions, but in fact focused largely on administrative matters such as establishment and functioning of the Advisory Council of Dispute Resolution,  appointment of a Director of Dispute Resolution, and authorization for the Supreme Court to adopt Rules relating to dispute </a:t>
            </a:r>
            <a:r>
              <a:rPr lang="en-US"/>
              <a:t>resolution.</a:t>
            </a:r>
          </a:p>
          <a:p>
            <a:pPr marL="457076" lvl="1" indent="0">
              <a:buFont typeface="Wingdings" panose="05000000000000000000" pitchFamily="2" charset="2"/>
              <a:buNone/>
            </a:pPr>
            <a:endParaRPr lang="en-US" dirty="0"/>
          </a:p>
          <a:p>
            <a:pPr marL="628480" lvl="1" indent="-171404">
              <a:buFont typeface="Wingdings" panose="05000000000000000000" pitchFamily="2" charset="2"/>
              <a:buChar char="ü"/>
            </a:pPr>
            <a:r>
              <a:rPr lang="en-US" dirty="0"/>
              <a:t>Subsequently, the Supreme Court adopted Rules 902-904 (largely relating to mediation), pursuant to the Dispute Resolution Act.</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28D55BDC-FFC8-4FF4-ACAA-09B954D88A52}" type="slidenum">
              <a:rPr lang="en-US" smtClean="0"/>
              <a:t>2</a:t>
            </a:fld>
            <a:endParaRPr lang="en-US"/>
          </a:p>
        </p:txBody>
      </p:sp>
    </p:spTree>
    <p:extLst>
      <p:ext uri="{BB962C8B-B14F-4D97-AF65-F5344CB8AC3E}">
        <p14:creationId xmlns:p14="http://schemas.microsoft.com/office/powerpoint/2010/main" val="30595102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379" indent="-171379">
              <a:buFont typeface="Arial" panose="020B0604020202020204" pitchFamily="34" charset="0"/>
              <a:buChar char="•"/>
            </a:pPr>
            <a:r>
              <a:rPr lang="en-US" dirty="0"/>
              <a:t>The new Rule requires letters of recommendation to address a candidate’s character and any personal qualities/skills that reveal the capacity for teaching/mentoring (as opposed to simply being an experienced and effective mediator).</a:t>
            </a:r>
          </a:p>
        </p:txBody>
      </p:sp>
      <p:sp>
        <p:nvSpPr>
          <p:cNvPr id="4" name="Slide Number Placeholder 3"/>
          <p:cNvSpPr>
            <a:spLocks noGrp="1"/>
          </p:cNvSpPr>
          <p:nvPr>
            <p:ph type="sldNum" sz="quarter" idx="5"/>
          </p:nvPr>
        </p:nvSpPr>
        <p:spPr/>
        <p:txBody>
          <a:bodyPr/>
          <a:lstStyle/>
          <a:p>
            <a:fld id="{28D55BDC-FFC8-4FF4-ACAA-09B954D88A52}" type="slidenum">
              <a:rPr lang="en-US" smtClean="0"/>
              <a:t>20</a:t>
            </a:fld>
            <a:endParaRPr lang="en-US"/>
          </a:p>
        </p:txBody>
      </p:sp>
    </p:spTree>
    <p:extLst>
      <p:ext uri="{BB962C8B-B14F-4D97-AF65-F5344CB8AC3E}">
        <p14:creationId xmlns:p14="http://schemas.microsoft.com/office/powerpoint/2010/main" val="20872878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4356082"/>
          </a:xfrm>
        </p:spPr>
        <p:txBody>
          <a:bodyPr/>
          <a:lstStyle/>
          <a:p>
            <a:pPr marL="171379" indent="-171379">
              <a:buFont typeface="Arial" panose="020B0604020202020204" pitchFamily="34" charset="0"/>
              <a:buChar char="•"/>
            </a:pPr>
            <a:r>
              <a:rPr lang="en-US" dirty="0"/>
              <a:t>ALL persons wishing to be a mentor mediator under the new rules must file an application for approval (not simply “renew”), and must submit the required documentation (e.g., letters of recommendation, proof of experience and training, proof of </a:t>
            </a:r>
            <a:r>
              <a:rPr lang="en-US" dirty="0" err="1"/>
              <a:t>CDRE</a:t>
            </a:r>
            <a:r>
              <a:rPr lang="en-US" dirty="0"/>
              <a:t>), as well as comply with the new requirements for approval of any practicum they wish to offer.</a:t>
            </a:r>
          </a:p>
          <a:p>
            <a:endParaRPr lang="en-US" dirty="0"/>
          </a:p>
          <a:p>
            <a:pPr marL="171379" indent="-171379">
              <a:buFont typeface="Arial" panose="020B0604020202020204" pitchFamily="34" charset="0"/>
              <a:buChar char="•"/>
            </a:pPr>
            <a:r>
              <a:rPr lang="en-US" dirty="0"/>
              <a:t>However, </a:t>
            </a:r>
            <a:r>
              <a:rPr lang="en-US" u="sng" dirty="0"/>
              <a:t>for currently-approved Mentor Mediators</a:t>
            </a:r>
            <a:r>
              <a:rPr lang="en-US" dirty="0"/>
              <a:t>:</a:t>
            </a:r>
          </a:p>
          <a:p>
            <a:pPr marL="628579" lvl="1" indent="-171379">
              <a:buFont typeface="Arial" panose="020B0604020202020204" pitchFamily="34" charset="0"/>
              <a:buChar char="•"/>
            </a:pPr>
            <a:r>
              <a:rPr lang="en-US" sz="1100" dirty="0"/>
              <a:t>If you have completed one of the mentor mediator trainings approved by </a:t>
            </a:r>
            <a:r>
              <a:rPr lang="en-US" sz="1100" dirty="0" err="1"/>
              <a:t>OJA</a:t>
            </a:r>
            <a:r>
              <a:rPr lang="en-US" sz="1100" dirty="0"/>
              <a:t> in 2006 and 2007, </a:t>
            </a:r>
            <a:r>
              <a:rPr lang="en-US" sz="1100" dirty="0" err="1"/>
              <a:t>OJA</a:t>
            </a:r>
            <a:r>
              <a:rPr lang="en-US" sz="1100" dirty="0"/>
              <a:t> has the names of all attendees on file, so simply indicate on your application that proof of your mentor training is “on file.”</a:t>
            </a:r>
          </a:p>
          <a:p>
            <a:pPr marL="171379" indent="-171379">
              <a:buFont typeface="Arial" panose="020B0604020202020204" pitchFamily="34" charset="0"/>
              <a:buChar char="•"/>
            </a:pPr>
            <a:endParaRPr lang="en-US" sz="1100" dirty="0"/>
          </a:p>
          <a:p>
            <a:pPr marL="628579" lvl="1" indent="-171379">
              <a:buFont typeface="Arial" panose="020B0604020202020204" pitchFamily="34" charset="0"/>
              <a:buChar char="•"/>
            </a:pPr>
            <a:r>
              <a:rPr lang="en-US" sz="1100" dirty="0"/>
              <a:t>Is you have already submitted letters of recommendation to </a:t>
            </a:r>
            <a:r>
              <a:rPr lang="en-US" sz="1100" dirty="0" err="1"/>
              <a:t>OJA</a:t>
            </a:r>
            <a:r>
              <a:rPr lang="en-US" sz="1100" dirty="0"/>
              <a:t> related to your capacity to mentor, simply indicate on your application that they are “on file.”</a:t>
            </a:r>
          </a:p>
          <a:p>
            <a:pPr lvl="1"/>
            <a:endParaRPr lang="en-US" sz="1100" dirty="0"/>
          </a:p>
          <a:p>
            <a:pPr marL="628579" lvl="1" indent="-171379">
              <a:buFont typeface="Arial" panose="020B0604020202020204" pitchFamily="34" charset="0"/>
              <a:buChar char="•"/>
            </a:pPr>
            <a:r>
              <a:rPr lang="en-US" sz="1100" dirty="0"/>
              <a:t>If you have already submitted proof of serving as lead mediator for 10 cases in the area in which you wish to mentor, simply indicate on your application that this information is “on file.”</a:t>
            </a:r>
          </a:p>
          <a:p>
            <a:endParaRPr lang="en-US" dirty="0"/>
          </a:p>
          <a:p>
            <a:pPr marL="171379" indent="-171379">
              <a:buFont typeface="Arial" panose="020B0604020202020204" pitchFamily="34" charset="0"/>
              <a:buChar char="•"/>
            </a:pPr>
            <a:r>
              <a:rPr lang="en-US" dirty="0"/>
              <a:t>An updated mentor mediator training module is being prepared by the Council, to be presented in late 2019 and/or early 2020 for new and currently approved mentor mediators who have not previously received mentor mediator training.  Dates of these trainings TBA.</a:t>
            </a:r>
          </a:p>
        </p:txBody>
      </p:sp>
      <p:sp>
        <p:nvSpPr>
          <p:cNvPr id="4" name="Slide Number Placeholder 3"/>
          <p:cNvSpPr>
            <a:spLocks noGrp="1"/>
          </p:cNvSpPr>
          <p:nvPr>
            <p:ph type="sldNum" sz="quarter" idx="5"/>
          </p:nvPr>
        </p:nvSpPr>
        <p:spPr/>
        <p:txBody>
          <a:bodyPr/>
          <a:lstStyle/>
          <a:p>
            <a:fld id="{28D55BDC-FFC8-4FF4-ACAA-09B954D88A52}" type="slidenum">
              <a:rPr lang="en-US" smtClean="0"/>
              <a:t>21</a:t>
            </a:fld>
            <a:endParaRPr lang="en-US"/>
          </a:p>
        </p:txBody>
      </p:sp>
    </p:spTree>
    <p:extLst>
      <p:ext uri="{BB962C8B-B14F-4D97-AF65-F5344CB8AC3E}">
        <p14:creationId xmlns:p14="http://schemas.microsoft.com/office/powerpoint/2010/main" val="11712739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379" indent="-171379">
              <a:buFont typeface="Arial" panose="020B0604020202020204" pitchFamily="34" charset="0"/>
              <a:buChar char="•"/>
            </a:pPr>
            <a:r>
              <a:rPr lang="en-US" dirty="0"/>
              <a:t>Much of Rule 913 tracks the Program-approval requirements set out in the Dispute Resolution Act of 1984, but new forms are being developed for submission of information in a way that will facilitate easier data collection and generation of state-wide reports.</a:t>
            </a:r>
          </a:p>
        </p:txBody>
      </p:sp>
      <p:sp>
        <p:nvSpPr>
          <p:cNvPr id="4" name="Slide Number Placeholder 3"/>
          <p:cNvSpPr>
            <a:spLocks noGrp="1"/>
          </p:cNvSpPr>
          <p:nvPr>
            <p:ph type="sldNum" sz="quarter" idx="5"/>
          </p:nvPr>
        </p:nvSpPr>
        <p:spPr/>
        <p:txBody>
          <a:bodyPr/>
          <a:lstStyle/>
          <a:p>
            <a:fld id="{28D55BDC-FFC8-4FF4-ACAA-09B954D88A52}" type="slidenum">
              <a:rPr lang="en-US" smtClean="0"/>
              <a:t>22</a:t>
            </a:fld>
            <a:endParaRPr lang="en-US"/>
          </a:p>
        </p:txBody>
      </p:sp>
    </p:spTree>
    <p:extLst>
      <p:ext uri="{BB962C8B-B14F-4D97-AF65-F5344CB8AC3E}">
        <p14:creationId xmlns:p14="http://schemas.microsoft.com/office/powerpoint/2010/main" val="28912924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379" indent="-171379">
              <a:buFont typeface="Arial" panose="020B0604020202020204" pitchFamily="34" charset="0"/>
              <a:buChar char="•"/>
            </a:pPr>
            <a:r>
              <a:rPr lang="en-US" dirty="0"/>
              <a:t>While the Dispute Resolution Act requires annual reports from approved programs, it does not delineate exactly what should be in the report.  Rule 913 does that.</a:t>
            </a:r>
          </a:p>
        </p:txBody>
      </p:sp>
      <p:sp>
        <p:nvSpPr>
          <p:cNvPr id="4" name="Slide Number Placeholder 3"/>
          <p:cNvSpPr>
            <a:spLocks noGrp="1"/>
          </p:cNvSpPr>
          <p:nvPr>
            <p:ph type="sldNum" sz="quarter" idx="5"/>
          </p:nvPr>
        </p:nvSpPr>
        <p:spPr/>
        <p:txBody>
          <a:bodyPr/>
          <a:lstStyle/>
          <a:p>
            <a:fld id="{28D55BDC-FFC8-4FF4-ACAA-09B954D88A52}" type="slidenum">
              <a:rPr lang="en-US" smtClean="0"/>
              <a:t>23</a:t>
            </a:fld>
            <a:endParaRPr lang="en-US"/>
          </a:p>
        </p:txBody>
      </p:sp>
    </p:spTree>
    <p:extLst>
      <p:ext uri="{BB962C8B-B14F-4D97-AF65-F5344CB8AC3E}">
        <p14:creationId xmlns:p14="http://schemas.microsoft.com/office/powerpoint/2010/main" val="24773873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379" indent="-171379">
              <a:buFont typeface="Arial" panose="020B0604020202020204" pitchFamily="34" charset="0"/>
              <a:buChar char="•"/>
            </a:pPr>
            <a:r>
              <a:rPr lang="en-US" dirty="0"/>
              <a:t>“Primary Training” is the new name for course work required to obtain </a:t>
            </a:r>
            <a:r>
              <a:rPr lang="en-US" u="sng" dirty="0"/>
              <a:t>initial approval </a:t>
            </a:r>
            <a:r>
              <a:rPr lang="en-US" dirty="0"/>
              <a:t>as a DR specialist.</a:t>
            </a:r>
          </a:p>
          <a:p>
            <a:pPr marL="171379" indent="-171379">
              <a:buFont typeface="Arial" panose="020B0604020202020204" pitchFamily="34" charset="0"/>
              <a:buChar char="•"/>
            </a:pPr>
            <a:endParaRPr lang="en-US" dirty="0"/>
          </a:p>
          <a:p>
            <a:pPr marL="171379" indent="-171379">
              <a:buFont typeface="Arial" panose="020B0604020202020204" pitchFamily="34" charset="0"/>
              <a:buChar char="•"/>
            </a:pPr>
            <a:r>
              <a:rPr lang="en-US" dirty="0"/>
              <a:t>Content of the mediation training courses largely tracks former course requirements.  </a:t>
            </a:r>
          </a:p>
          <a:p>
            <a:pPr marL="171379" indent="-171379">
              <a:buFont typeface="Arial" panose="020B0604020202020204" pitchFamily="34" charset="0"/>
              <a:buChar char="•"/>
            </a:pPr>
            <a:endParaRPr lang="en-US" dirty="0"/>
          </a:p>
          <a:p>
            <a:pPr marL="171379" indent="-171379">
              <a:buFont typeface="Arial" panose="020B0604020202020204" pitchFamily="34" charset="0"/>
              <a:buChar char="•"/>
            </a:pPr>
            <a:r>
              <a:rPr lang="en-US" dirty="0"/>
              <a:t>The content of training courses for the additional 4 new approved DR specialties is tailored to the unique requirements and expectations of each.</a:t>
            </a:r>
          </a:p>
        </p:txBody>
      </p:sp>
      <p:sp>
        <p:nvSpPr>
          <p:cNvPr id="4" name="Slide Number Placeholder 3"/>
          <p:cNvSpPr>
            <a:spLocks noGrp="1"/>
          </p:cNvSpPr>
          <p:nvPr>
            <p:ph type="sldNum" sz="quarter" idx="5"/>
          </p:nvPr>
        </p:nvSpPr>
        <p:spPr/>
        <p:txBody>
          <a:bodyPr/>
          <a:lstStyle/>
          <a:p>
            <a:fld id="{28D55BDC-FFC8-4FF4-ACAA-09B954D88A52}" type="slidenum">
              <a:rPr lang="en-US" smtClean="0"/>
              <a:t>24</a:t>
            </a:fld>
            <a:endParaRPr lang="en-US"/>
          </a:p>
        </p:txBody>
      </p:sp>
    </p:spTree>
    <p:extLst>
      <p:ext uri="{BB962C8B-B14F-4D97-AF65-F5344CB8AC3E}">
        <p14:creationId xmlns:p14="http://schemas.microsoft.com/office/powerpoint/2010/main" val="10278276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379" indent="-171379">
              <a:buFont typeface="Arial" panose="020B0604020202020204" pitchFamily="34" charset="0"/>
              <a:buChar char="•"/>
            </a:pPr>
            <a:r>
              <a:rPr lang="en-US" dirty="0"/>
              <a:t>This Rule embodies the new requirement that student mediators must successfully complete an approved mediation practicum prior to receiving state approval.</a:t>
            </a:r>
          </a:p>
          <a:p>
            <a:pPr marL="171379" indent="-171379">
              <a:buFont typeface="Arial" panose="020B0604020202020204" pitchFamily="34" charset="0"/>
              <a:buChar char="•"/>
            </a:pPr>
            <a:endParaRPr lang="en-US" dirty="0"/>
          </a:p>
          <a:p>
            <a:pPr marL="171379" indent="-171379">
              <a:buFont typeface="Arial" panose="020B0604020202020204" pitchFamily="34" charset="0"/>
              <a:buChar char="•"/>
            </a:pPr>
            <a:r>
              <a:rPr lang="en-US" dirty="0"/>
              <a:t>To gain approval, a practicum must comply with the required structural requirements and mentor mediator expectations in Rule 915 [</a:t>
            </a:r>
            <a:r>
              <a:rPr lang="en-US" i="1" dirty="0"/>
              <a:t>see next slide</a:t>
            </a:r>
            <a:r>
              <a:rPr lang="en-US" dirty="0"/>
              <a:t>].</a:t>
            </a:r>
          </a:p>
          <a:p>
            <a:pPr marL="171379" indent="-171379">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28D55BDC-FFC8-4FF4-ACAA-09B954D88A52}" type="slidenum">
              <a:rPr lang="en-US" smtClean="0"/>
              <a:t>25</a:t>
            </a:fld>
            <a:endParaRPr lang="en-US"/>
          </a:p>
        </p:txBody>
      </p:sp>
    </p:spTree>
    <p:extLst>
      <p:ext uri="{BB962C8B-B14F-4D97-AF65-F5344CB8AC3E}">
        <p14:creationId xmlns:p14="http://schemas.microsoft.com/office/powerpoint/2010/main" val="7190876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379" indent="-171379">
              <a:buFont typeface="Arial" panose="020B0604020202020204" pitchFamily="34" charset="0"/>
              <a:buChar char="•"/>
            </a:pPr>
            <a:r>
              <a:rPr lang="en-US" dirty="0"/>
              <a:t>Rule 915, with its requirement that the mentor mediator provide a final evaluation of each student, essentially establishes the mentor as a “gate-keeper,” assuring that only those students who actually show competence as mediators will qualify for state approval.</a:t>
            </a:r>
          </a:p>
          <a:p>
            <a:endParaRPr lang="en-US" dirty="0"/>
          </a:p>
          <a:p>
            <a:pPr marL="171379" indent="-171379">
              <a:buFont typeface="Arial" panose="020B0604020202020204" pitchFamily="34" charset="0"/>
              <a:buChar char="•"/>
            </a:pPr>
            <a:r>
              <a:rPr lang="en-US" dirty="0"/>
              <a:t>The mentor mediator must use an evaluation form provided by </a:t>
            </a:r>
            <a:r>
              <a:rPr lang="en-US" dirty="0" err="1"/>
              <a:t>OJA</a:t>
            </a:r>
            <a:r>
              <a:rPr lang="en-US" dirty="0"/>
              <a:t> (which is currently in development).</a:t>
            </a:r>
          </a:p>
        </p:txBody>
      </p:sp>
      <p:sp>
        <p:nvSpPr>
          <p:cNvPr id="4" name="Slide Number Placeholder 3"/>
          <p:cNvSpPr>
            <a:spLocks noGrp="1"/>
          </p:cNvSpPr>
          <p:nvPr>
            <p:ph type="sldNum" sz="quarter" idx="5"/>
          </p:nvPr>
        </p:nvSpPr>
        <p:spPr/>
        <p:txBody>
          <a:bodyPr/>
          <a:lstStyle/>
          <a:p>
            <a:fld id="{28D55BDC-FFC8-4FF4-ACAA-09B954D88A52}" type="slidenum">
              <a:rPr lang="en-US" smtClean="0"/>
              <a:t>26</a:t>
            </a:fld>
            <a:endParaRPr lang="en-US"/>
          </a:p>
        </p:txBody>
      </p:sp>
    </p:spTree>
    <p:extLst>
      <p:ext uri="{BB962C8B-B14F-4D97-AF65-F5344CB8AC3E}">
        <p14:creationId xmlns:p14="http://schemas.microsoft.com/office/powerpoint/2010/main" val="35388175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379" indent="-171379">
              <a:buFont typeface="Arial" panose="020B0604020202020204" pitchFamily="34" charset="0"/>
              <a:buChar char="•"/>
            </a:pPr>
            <a:r>
              <a:rPr lang="en-US" dirty="0"/>
              <a:t>Note the new compliance period (</a:t>
            </a:r>
            <a:r>
              <a:rPr lang="en-US" dirty="0" err="1"/>
              <a:t>CDRE</a:t>
            </a:r>
            <a:r>
              <a:rPr lang="en-US" dirty="0"/>
              <a:t> must be completed by December 31); the requirement for 1 hour annually of DV/Ethics training; and the additional ways of obtaining </a:t>
            </a:r>
            <a:r>
              <a:rPr lang="en-US" dirty="0" err="1"/>
              <a:t>CDRE</a:t>
            </a:r>
            <a:r>
              <a:rPr lang="en-US" dirty="0"/>
              <a:t> credit.</a:t>
            </a:r>
          </a:p>
          <a:p>
            <a:endParaRPr lang="en-US" dirty="0"/>
          </a:p>
          <a:p>
            <a:pPr marL="171379" indent="-171379">
              <a:buFont typeface="Arial" panose="020B0604020202020204" pitchFamily="34" charset="0"/>
              <a:buChar char="•"/>
            </a:pPr>
            <a:r>
              <a:rPr lang="en-US" dirty="0"/>
              <a:t>Coaching for primary training can continue to qualify for </a:t>
            </a:r>
            <a:r>
              <a:rPr lang="en-US" dirty="0" err="1"/>
              <a:t>CDRE</a:t>
            </a:r>
            <a:r>
              <a:rPr lang="en-US" dirty="0"/>
              <a:t> credit, at the discretion of the Director.</a:t>
            </a:r>
          </a:p>
          <a:p>
            <a:pPr marL="171379" indent="-171379">
              <a:buFont typeface="Arial" panose="020B0604020202020204" pitchFamily="34" charset="0"/>
              <a:buChar char="•"/>
            </a:pPr>
            <a:endParaRPr lang="en-US" dirty="0"/>
          </a:p>
          <a:p>
            <a:pPr marL="171379" indent="-171379">
              <a:buFont typeface="Arial" panose="020B0604020202020204" pitchFamily="34" charset="0"/>
              <a:buChar char="•"/>
            </a:pPr>
            <a:r>
              <a:rPr lang="en-US" dirty="0"/>
              <a:t>Mentoring will not qualify for </a:t>
            </a:r>
            <a:r>
              <a:rPr lang="en-US" dirty="0" err="1"/>
              <a:t>CDRE</a:t>
            </a:r>
            <a:r>
              <a:rPr lang="en-US" dirty="0"/>
              <a:t> credit.</a:t>
            </a:r>
          </a:p>
        </p:txBody>
      </p:sp>
      <p:sp>
        <p:nvSpPr>
          <p:cNvPr id="4" name="Slide Number Placeholder 3"/>
          <p:cNvSpPr>
            <a:spLocks noGrp="1"/>
          </p:cNvSpPr>
          <p:nvPr>
            <p:ph type="sldNum" sz="quarter" idx="5"/>
          </p:nvPr>
        </p:nvSpPr>
        <p:spPr/>
        <p:txBody>
          <a:bodyPr/>
          <a:lstStyle/>
          <a:p>
            <a:fld id="{28D55BDC-FFC8-4FF4-ACAA-09B954D88A52}" type="slidenum">
              <a:rPr lang="en-US" smtClean="0"/>
              <a:t>27</a:t>
            </a:fld>
            <a:endParaRPr lang="en-US"/>
          </a:p>
        </p:txBody>
      </p:sp>
    </p:spTree>
    <p:extLst>
      <p:ext uri="{BB962C8B-B14F-4D97-AF65-F5344CB8AC3E}">
        <p14:creationId xmlns:p14="http://schemas.microsoft.com/office/powerpoint/2010/main" val="25849019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379" indent="-171379">
              <a:buFont typeface="Arial" panose="020B0604020202020204" pitchFamily="34" charset="0"/>
              <a:buChar char="•"/>
            </a:pPr>
            <a:r>
              <a:rPr lang="en-US" dirty="0"/>
              <a:t>Approval must be obtained </a:t>
            </a:r>
            <a:r>
              <a:rPr lang="en-US" i="1" dirty="0"/>
              <a:t>prior to </a:t>
            </a:r>
            <a:r>
              <a:rPr lang="en-US" dirty="0"/>
              <a:t>advertising.</a:t>
            </a:r>
          </a:p>
          <a:p>
            <a:r>
              <a:rPr lang="en-US" dirty="0"/>
              <a:t> </a:t>
            </a:r>
          </a:p>
          <a:p>
            <a:pPr marL="171379" indent="-171379">
              <a:buFont typeface="Arial" panose="020B0604020202020204" pitchFamily="34" charset="0"/>
              <a:buChar char="•"/>
            </a:pPr>
            <a:r>
              <a:rPr lang="en-US" dirty="0"/>
              <a:t>Note effort to streamline the approval process for “repeat” courses:  allowing for “continuing approval” of a course FOR THAT CALENDAR YEAR, “so long as no substantive changes are made” and the Director receives notice that the course is being offered [and then is reported in a program’s Annual Report].  </a:t>
            </a:r>
          </a:p>
          <a:p>
            <a:endParaRPr lang="en-US" dirty="0"/>
          </a:p>
          <a:p>
            <a:pPr marL="171379" indent="-171379">
              <a:buFont typeface="Arial" panose="020B0604020202020204" pitchFamily="34" charset="0"/>
              <a:buChar char="•"/>
            </a:pPr>
            <a:r>
              <a:rPr lang="en-US" dirty="0"/>
              <a:t>This Rule—which applies to Approved Programs offering training—sets out minimum trainer qualifications.  </a:t>
            </a:r>
          </a:p>
          <a:p>
            <a:endParaRPr lang="en-US" dirty="0"/>
          </a:p>
        </p:txBody>
      </p:sp>
      <p:sp>
        <p:nvSpPr>
          <p:cNvPr id="4" name="Slide Number Placeholder 3"/>
          <p:cNvSpPr>
            <a:spLocks noGrp="1"/>
          </p:cNvSpPr>
          <p:nvPr>
            <p:ph type="sldNum" sz="quarter" idx="5"/>
          </p:nvPr>
        </p:nvSpPr>
        <p:spPr/>
        <p:txBody>
          <a:bodyPr/>
          <a:lstStyle/>
          <a:p>
            <a:fld id="{28D55BDC-FFC8-4FF4-ACAA-09B954D88A52}" type="slidenum">
              <a:rPr lang="en-US" smtClean="0"/>
              <a:t>28</a:t>
            </a:fld>
            <a:endParaRPr lang="en-US"/>
          </a:p>
        </p:txBody>
      </p:sp>
    </p:spTree>
    <p:extLst>
      <p:ext uri="{BB962C8B-B14F-4D97-AF65-F5344CB8AC3E}">
        <p14:creationId xmlns:p14="http://schemas.microsoft.com/office/powerpoint/2010/main" val="7749527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379" indent="-171379" defTabSz="914019">
              <a:buFont typeface="Arial" panose="020B0604020202020204" pitchFamily="34" charset="0"/>
              <a:buChar char="•"/>
            </a:pPr>
            <a:r>
              <a:rPr lang="en-US" dirty="0"/>
              <a:t>Note the absence of any specific qualifications  for those presenting at approved </a:t>
            </a:r>
            <a:r>
              <a:rPr lang="en-US" dirty="0" err="1"/>
              <a:t>CDRE</a:t>
            </a:r>
            <a:r>
              <a:rPr lang="en-US" dirty="0"/>
              <a:t> programs (since these presentations can appropriately be done by experts from outside the dispute resolution field or by academics, as well as by practitioners).</a:t>
            </a:r>
          </a:p>
          <a:p>
            <a:endParaRPr lang="en-US" dirty="0"/>
          </a:p>
        </p:txBody>
      </p:sp>
      <p:sp>
        <p:nvSpPr>
          <p:cNvPr id="4" name="Slide Number Placeholder 3"/>
          <p:cNvSpPr>
            <a:spLocks noGrp="1"/>
          </p:cNvSpPr>
          <p:nvPr>
            <p:ph type="sldNum" sz="quarter" idx="5"/>
          </p:nvPr>
        </p:nvSpPr>
        <p:spPr/>
        <p:txBody>
          <a:bodyPr/>
          <a:lstStyle/>
          <a:p>
            <a:fld id="{28D55BDC-FFC8-4FF4-ACAA-09B954D88A52}" type="slidenum">
              <a:rPr lang="en-US" smtClean="0"/>
              <a:t>29</a:t>
            </a:fld>
            <a:endParaRPr lang="en-US"/>
          </a:p>
        </p:txBody>
      </p:sp>
    </p:spTree>
    <p:extLst>
      <p:ext uri="{BB962C8B-B14F-4D97-AF65-F5344CB8AC3E}">
        <p14:creationId xmlns:p14="http://schemas.microsoft.com/office/powerpoint/2010/main" val="1535218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4356082"/>
          </a:xfrm>
        </p:spPr>
        <p:txBody>
          <a:bodyPr/>
          <a:lstStyle/>
          <a:p>
            <a:pPr marL="171379" indent="-171379">
              <a:buFont typeface="Arial" panose="020B0604020202020204" pitchFamily="34" charset="0"/>
              <a:buChar char="•"/>
            </a:pPr>
            <a:r>
              <a:rPr lang="en-US" dirty="0"/>
              <a:t>Over the next 20 years, Kansas district courts faced increasingly complex and conflicted </a:t>
            </a:r>
            <a:r>
              <a:rPr lang="en-US" i="0" dirty="0"/>
              <a:t>domestic custody disputes, resulting in a fertile era of innovation and evolution in Kansas ADR processes.  The flip side of this innovation, however, has been the establishment of dispute resolution processes in various district courts without uniformity of qualifications, training, process, ethical obligations, or oversight.  </a:t>
            </a:r>
          </a:p>
          <a:p>
            <a:endParaRPr lang="en-US" i="0" dirty="0"/>
          </a:p>
          <a:p>
            <a:r>
              <a:rPr lang="en-US" i="0" dirty="0"/>
              <a:t>As a result, in 2015, the Advisory Council formed a subcommittee to draft modifications to Rules 901-904, with the following three goals:</a:t>
            </a:r>
          </a:p>
          <a:p>
            <a:pPr marL="685613" lvl="1" indent="-228539">
              <a:buFont typeface="+mj-lt"/>
              <a:buAutoNum type="arabicPeriod"/>
            </a:pPr>
            <a:r>
              <a:rPr lang="en-US" i="0" dirty="0"/>
              <a:t>Enhancing</a:t>
            </a:r>
            <a:r>
              <a:rPr lang="en-US" dirty="0"/>
              <a:t> the uniformity with which dispute resolution processes are conducted throughout the state;</a:t>
            </a:r>
          </a:p>
          <a:p>
            <a:pPr marL="685613" lvl="1" indent="-228539">
              <a:buFont typeface="+mj-lt"/>
              <a:buAutoNum type="arabicPeriod"/>
            </a:pPr>
            <a:r>
              <a:rPr lang="en-US" dirty="0"/>
              <a:t>Providing guidance to district courts, practitioners, dispute resolution professionals, and parties in the conduct of dispute resolution options currently utilized in Kansas; and</a:t>
            </a:r>
          </a:p>
          <a:p>
            <a:pPr marL="685613" lvl="1" indent="-228539">
              <a:buFont typeface="+mj-lt"/>
              <a:buAutoNum type="arabicPeriod"/>
            </a:pPr>
            <a:r>
              <a:rPr lang="en-US" dirty="0"/>
              <a:t>More clearly establishing the responsibilities of the Director of Dispute Resolution over the approval process, training, mentoring, continuing education and the ethical responsibilities of approved dispute resolution practitioners.  </a:t>
            </a:r>
          </a:p>
          <a:p>
            <a:endParaRPr lang="en-US" dirty="0"/>
          </a:p>
          <a:p>
            <a:pPr marL="171379" indent="-171379">
              <a:buFont typeface="Arial" panose="020B0604020202020204" pitchFamily="34" charset="0"/>
              <a:buChar char="•"/>
            </a:pPr>
            <a:r>
              <a:rPr lang="en-US" dirty="0"/>
              <a:t>Four years later, the Kansas Supreme Court has adopted new Rules 905-922, repealed old Rules 901-904 and SC Admin. Orders 266 &amp; 276, and set implementation of the new Rules for January 1, 2020.</a:t>
            </a:r>
          </a:p>
        </p:txBody>
      </p:sp>
      <p:sp>
        <p:nvSpPr>
          <p:cNvPr id="4" name="Slide Number Placeholder 3"/>
          <p:cNvSpPr>
            <a:spLocks noGrp="1"/>
          </p:cNvSpPr>
          <p:nvPr>
            <p:ph type="sldNum" sz="quarter" idx="5"/>
          </p:nvPr>
        </p:nvSpPr>
        <p:spPr/>
        <p:txBody>
          <a:bodyPr/>
          <a:lstStyle/>
          <a:p>
            <a:fld id="{28D55BDC-FFC8-4FF4-ACAA-09B954D88A52}" type="slidenum">
              <a:rPr lang="en-US" smtClean="0"/>
              <a:t>3</a:t>
            </a:fld>
            <a:endParaRPr lang="en-US"/>
          </a:p>
        </p:txBody>
      </p:sp>
    </p:spTree>
    <p:extLst>
      <p:ext uri="{BB962C8B-B14F-4D97-AF65-F5344CB8AC3E}">
        <p14:creationId xmlns:p14="http://schemas.microsoft.com/office/powerpoint/2010/main" val="21065286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D55BDC-FFC8-4FF4-ACAA-09B954D88A52}" type="slidenum">
              <a:rPr lang="en-US" smtClean="0"/>
              <a:t>30</a:t>
            </a:fld>
            <a:endParaRPr lang="en-US"/>
          </a:p>
        </p:txBody>
      </p:sp>
    </p:spTree>
    <p:extLst>
      <p:ext uri="{BB962C8B-B14F-4D97-AF65-F5344CB8AC3E}">
        <p14:creationId xmlns:p14="http://schemas.microsoft.com/office/powerpoint/2010/main" val="8791654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4356082"/>
          </a:xfrm>
        </p:spPr>
        <p:txBody>
          <a:bodyPr/>
          <a:lstStyle/>
          <a:p>
            <a:pPr marL="171379" indent="-171379">
              <a:buFont typeface="Arial" panose="020B0604020202020204" pitchFamily="34" charset="0"/>
              <a:buChar char="•"/>
            </a:pPr>
            <a:r>
              <a:rPr lang="en-US" dirty="0"/>
              <a:t>Rule 918 doesn’t merely repeat the old mediation ethics Rule, which included only general statements followed by “comments”.   Instead, the new Rule is structured in the mode of ethics rules applicable to other professions like attorneys and behavioral sciences professionals.  Thus, the Rule is </a:t>
            </a:r>
            <a:r>
              <a:rPr lang="en-US" u="sng" dirty="0"/>
              <a:t>both more comprehensive in scope and more explicit in its detailed guidelines</a:t>
            </a:r>
            <a:r>
              <a:rPr lang="en-US" dirty="0"/>
              <a:t>.</a:t>
            </a:r>
          </a:p>
          <a:p>
            <a:endParaRPr lang="en-US" dirty="0"/>
          </a:p>
          <a:p>
            <a:pPr marL="171379" indent="-171379">
              <a:buFont typeface="Arial" panose="020B0604020202020204" pitchFamily="34" charset="0"/>
              <a:buChar char="•"/>
            </a:pPr>
            <a:r>
              <a:rPr lang="en-US" dirty="0"/>
              <a:t>Consequently, every practitioner subject to these Rules must become familiar with these ethical requirements.  Just a few examples show why:</a:t>
            </a:r>
          </a:p>
          <a:p>
            <a:pPr marL="685514" lvl="1" indent="-228506">
              <a:buFont typeface="+mj-lt"/>
              <a:buAutoNum type="arabicPeriod"/>
            </a:pPr>
            <a:r>
              <a:rPr lang="en-US" dirty="0"/>
              <a:t>“Impartiality” is defined (following </a:t>
            </a:r>
            <a:r>
              <a:rPr lang="en-US" dirty="0" err="1"/>
              <a:t>AFCC</a:t>
            </a:r>
            <a:r>
              <a:rPr lang="en-US" dirty="0"/>
              <a:t> usage) and applies to all DR specialists under the Rules, even those who issue recommendations.  If recommendations are required as part of a court order, “that does not, by itself, establish” lack of impartiality.  More must be proven.</a:t>
            </a:r>
          </a:p>
          <a:p>
            <a:pPr marL="685514" lvl="1" indent="-228506">
              <a:buFont typeface="+mj-lt"/>
              <a:buAutoNum type="arabicPeriod"/>
            </a:pPr>
            <a:endParaRPr lang="en-US" dirty="0"/>
          </a:p>
          <a:p>
            <a:pPr marL="685514" lvl="1" indent="-228506">
              <a:buFont typeface="+mj-lt"/>
              <a:buAutoNum type="arabicPeriod"/>
            </a:pPr>
            <a:r>
              <a:rPr lang="en-US" dirty="0"/>
              <a:t>Acceptance of </a:t>
            </a:r>
            <a:r>
              <a:rPr lang="en-US" i="1" dirty="0"/>
              <a:t>de minimis </a:t>
            </a:r>
            <a:r>
              <a:rPr lang="en-US" dirty="0"/>
              <a:t>gifts no longer, by itself, establishes lack of impartiality since the gifts may be appropriate to facilitate a DR process or respect cultural norms.</a:t>
            </a:r>
          </a:p>
          <a:p>
            <a:pPr marL="685514" lvl="1" indent="-228506">
              <a:buFont typeface="+mj-lt"/>
              <a:buAutoNum type="arabicPeriod"/>
            </a:pPr>
            <a:endParaRPr lang="en-US" dirty="0"/>
          </a:p>
          <a:p>
            <a:pPr marL="685514" lvl="1" indent="-228506">
              <a:buFont typeface="+mj-lt"/>
              <a:buAutoNum type="arabicPeriod"/>
            </a:pPr>
            <a:r>
              <a:rPr lang="en-US" dirty="0"/>
              <a:t>Under “quality of process” it is now an ethical obligation to explain “caucus” and when it might take place; mediators also must now inform participants of their right to seek legal counsel throughout the mediation process and before any mediated agreement is signed.                      </a:t>
            </a:r>
          </a:p>
          <a:p>
            <a:pPr marL="685514" lvl="1" indent="-228506">
              <a:buFont typeface="+mj-lt"/>
              <a:buAutoNum type="arabicPeriod"/>
            </a:pPr>
            <a:endParaRPr lang="en-US" dirty="0"/>
          </a:p>
          <a:p>
            <a:pPr marL="685514" marR="0" lvl="1" indent="-228506" algn="l" defTabSz="914400" rtl="0" eaLnBrk="1" fontAlgn="auto" latinLnBrk="0" hangingPunct="1">
              <a:lnSpc>
                <a:spcPct val="100000"/>
              </a:lnSpc>
              <a:spcBef>
                <a:spcPts val="0"/>
              </a:spcBef>
              <a:spcAft>
                <a:spcPts val="0"/>
              </a:spcAft>
              <a:buClrTx/>
              <a:buSzTx/>
              <a:buFont typeface="+mj-lt"/>
              <a:buAutoNum type="arabicPeriod"/>
              <a:tabLst/>
              <a:defRPr/>
            </a:pPr>
            <a:r>
              <a:rPr lang="en-US" dirty="0"/>
              <a:t>Under “fees”: there is now an ethical requirement to keep records supporting “any charge for services and expenses,” and to return any unused fees. [OVER]</a:t>
            </a:r>
          </a:p>
          <a:p>
            <a:pPr marL="685514" lvl="1" indent="-228506">
              <a:buFont typeface="+mj-lt"/>
              <a:buAutoNum type="arabicPeriod"/>
            </a:pPr>
            <a:endParaRPr lang="en-US" dirty="0"/>
          </a:p>
          <a:p>
            <a:pPr marL="685514" lvl="1" indent="-228506">
              <a:buFont typeface="+mj-lt"/>
              <a:buAutoNum type="arabicPeriod"/>
            </a:pPr>
            <a:r>
              <a:rPr lang="en-US" dirty="0"/>
              <a:t>“Self-Reporting Professional Misconduct” is a completely new obligation; such misconduct is defined in detail in this Rule.</a:t>
            </a:r>
          </a:p>
          <a:p>
            <a:pPr marL="685514" lvl="1" indent="-228506">
              <a:buFont typeface="+mj-lt"/>
              <a:buAutoNum type="arabicPeriod"/>
            </a:pPr>
            <a:endParaRPr lang="en-US" dirty="0"/>
          </a:p>
          <a:p>
            <a:pPr marL="685514" lvl="1" indent="-228506">
              <a:buFont typeface="+mj-lt"/>
              <a:buAutoNum type="arabicPeriod"/>
            </a:pPr>
            <a:r>
              <a:rPr lang="en-US" dirty="0"/>
              <a:t>There are now separate ethical obligations for approved programs (including ensuring that approved training courses are presented by qualified persons), and also for approved mentor mediators (including a requirement to provide competent instruction through coaching and sharing of knowledge and expertise).</a:t>
            </a:r>
          </a:p>
        </p:txBody>
      </p:sp>
      <p:sp>
        <p:nvSpPr>
          <p:cNvPr id="4" name="Slide Number Placeholder 3"/>
          <p:cNvSpPr>
            <a:spLocks noGrp="1"/>
          </p:cNvSpPr>
          <p:nvPr>
            <p:ph type="sldNum" sz="quarter" idx="5"/>
          </p:nvPr>
        </p:nvSpPr>
        <p:spPr/>
        <p:txBody>
          <a:bodyPr/>
          <a:lstStyle/>
          <a:p>
            <a:fld id="{28D55BDC-FFC8-4FF4-ACAA-09B954D88A52}" type="slidenum">
              <a:rPr lang="en-US" smtClean="0"/>
              <a:t>31</a:t>
            </a:fld>
            <a:endParaRPr lang="en-US"/>
          </a:p>
        </p:txBody>
      </p:sp>
    </p:spTree>
    <p:extLst>
      <p:ext uri="{BB962C8B-B14F-4D97-AF65-F5344CB8AC3E}">
        <p14:creationId xmlns:p14="http://schemas.microsoft.com/office/powerpoint/2010/main" val="6330638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379" indent="-171379">
              <a:buFont typeface="Arial" panose="020B0604020202020204" pitchFamily="34" charset="0"/>
              <a:buChar char="•"/>
            </a:pPr>
            <a:r>
              <a:rPr lang="en-US" dirty="0"/>
              <a:t>Rule 919:  Note that complaints must be based upon violations of Ethics Rule 918 AND also must relate to a “closed case”.  If alleged misconduct involves an on-going case before a court, the court is the proper place for lodging a complaint, rather than filing a complaint under Rule 919.</a:t>
            </a:r>
          </a:p>
          <a:p>
            <a:endParaRPr lang="en-US" dirty="0"/>
          </a:p>
          <a:p>
            <a:pPr marL="171379" indent="-171379">
              <a:buFont typeface="Arial" panose="020B0604020202020204" pitchFamily="34" charset="0"/>
              <a:buChar char="•"/>
            </a:pPr>
            <a:r>
              <a:rPr lang="en-US" dirty="0"/>
              <a:t>In a change from past practice, Rule 920 requires that all valid complaints be forwarded by the Director to the Chair of the Council for investigation.  This takes the Director out of the investigative role which otherwise could create a perceived conflict of interest due to the Director’s role in granting approvals and renewals.</a:t>
            </a:r>
          </a:p>
          <a:p>
            <a:endParaRPr lang="en-US" dirty="0"/>
          </a:p>
          <a:p>
            <a:pPr marL="171379" indent="-171379">
              <a:buFont typeface="Arial" panose="020B0604020202020204" pitchFamily="34" charset="0"/>
              <a:buChar char="•"/>
            </a:pPr>
            <a:r>
              <a:rPr lang="en-US" dirty="0"/>
              <a:t>Rule 921 sets out the appeal process following investigation and issuance of initial recommendations.  Note that only the approved individual or program who has been charged with alleged ethical violations may appeal an adverse decision.  The complainant has no right of appeal.</a:t>
            </a:r>
          </a:p>
          <a:p>
            <a:endParaRPr lang="en-US" dirty="0"/>
          </a:p>
          <a:p>
            <a:pPr marL="171379" indent="-171379">
              <a:buFont typeface="Arial" panose="020B0604020202020204" pitchFamily="34" charset="0"/>
              <a:buChar char="•"/>
            </a:pPr>
            <a:r>
              <a:rPr lang="en-US" dirty="0"/>
              <a:t>Review on appeal is conducted by a 3-person panel appointed by the chief justice of the Kansas Supreme Court. The </a:t>
            </a:r>
            <a:r>
              <a:rPr lang="en-US" dirty="0" err="1"/>
              <a:t>decisionon</a:t>
            </a:r>
            <a:r>
              <a:rPr lang="en-US" dirty="0"/>
              <a:t> of this panel is final.</a:t>
            </a:r>
          </a:p>
        </p:txBody>
      </p:sp>
      <p:sp>
        <p:nvSpPr>
          <p:cNvPr id="4" name="Slide Number Placeholder 3"/>
          <p:cNvSpPr>
            <a:spLocks noGrp="1"/>
          </p:cNvSpPr>
          <p:nvPr>
            <p:ph type="sldNum" sz="quarter" idx="5"/>
          </p:nvPr>
        </p:nvSpPr>
        <p:spPr/>
        <p:txBody>
          <a:bodyPr/>
          <a:lstStyle/>
          <a:p>
            <a:fld id="{28D55BDC-FFC8-4FF4-ACAA-09B954D88A52}" type="slidenum">
              <a:rPr lang="en-US" smtClean="0"/>
              <a:t>32</a:t>
            </a:fld>
            <a:endParaRPr lang="en-US"/>
          </a:p>
        </p:txBody>
      </p:sp>
    </p:spTree>
    <p:extLst>
      <p:ext uri="{BB962C8B-B14F-4D97-AF65-F5344CB8AC3E}">
        <p14:creationId xmlns:p14="http://schemas.microsoft.com/office/powerpoint/2010/main" val="419956842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8D55BDC-FFC8-4FF4-ACAA-09B954D88A52}" type="slidenum">
              <a:rPr lang="en-US" smtClean="0"/>
              <a:t>33</a:t>
            </a:fld>
            <a:endParaRPr lang="en-US"/>
          </a:p>
        </p:txBody>
      </p:sp>
    </p:spTree>
    <p:extLst>
      <p:ext uri="{BB962C8B-B14F-4D97-AF65-F5344CB8AC3E}">
        <p14:creationId xmlns:p14="http://schemas.microsoft.com/office/powerpoint/2010/main" val="16674497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members of the Council during the years that the Rules were being developed and revised included practitioners from ALL the dispute resolution specialties encompassed by the new rules (mediators, conciliators, parent coordinators, case managers [including attorney case-managers], mentor mediators, and also included representatives of programs providing services subject to the new Rules. </a:t>
            </a:r>
          </a:p>
          <a:p>
            <a:endParaRPr lang="en-US" dirty="0"/>
          </a:p>
          <a:p>
            <a:r>
              <a:rPr lang="en-US" dirty="0"/>
              <a:t>In addition, the Council during these years included Judges, </a:t>
            </a:r>
            <a:r>
              <a:rPr lang="en-US" dirty="0" err="1"/>
              <a:t>CSOs</a:t>
            </a:r>
            <a:r>
              <a:rPr lang="en-US" dirty="0"/>
              <a:t> and practitioners from a wide array of Kansas judicial districts, reflecting the variety of dispute resolution practices utilized in the state.</a:t>
            </a:r>
          </a:p>
        </p:txBody>
      </p:sp>
      <p:sp>
        <p:nvSpPr>
          <p:cNvPr id="4" name="Slide Number Placeholder 3"/>
          <p:cNvSpPr>
            <a:spLocks noGrp="1"/>
          </p:cNvSpPr>
          <p:nvPr>
            <p:ph type="sldNum" sz="quarter" idx="5"/>
          </p:nvPr>
        </p:nvSpPr>
        <p:spPr/>
        <p:txBody>
          <a:bodyPr/>
          <a:lstStyle/>
          <a:p>
            <a:fld id="{28D55BDC-FFC8-4FF4-ACAA-09B954D88A52}" type="slidenum">
              <a:rPr lang="en-US" smtClean="0"/>
              <a:t>34</a:t>
            </a:fld>
            <a:endParaRPr lang="en-US"/>
          </a:p>
        </p:txBody>
      </p:sp>
    </p:spTree>
    <p:extLst>
      <p:ext uri="{BB962C8B-B14F-4D97-AF65-F5344CB8AC3E}">
        <p14:creationId xmlns:p14="http://schemas.microsoft.com/office/powerpoint/2010/main" val="342968962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D55BDC-FFC8-4FF4-ACAA-09B954D88A52}" type="slidenum">
              <a:rPr lang="en-US" smtClean="0"/>
              <a:t>35</a:t>
            </a:fld>
            <a:endParaRPr lang="en-US"/>
          </a:p>
        </p:txBody>
      </p:sp>
    </p:spTree>
    <p:extLst>
      <p:ext uri="{BB962C8B-B14F-4D97-AF65-F5344CB8AC3E}">
        <p14:creationId xmlns:p14="http://schemas.microsoft.com/office/powerpoint/2010/main" val="51577688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8D55BDC-FFC8-4FF4-ACAA-09B954D88A52}" type="slidenum">
              <a:rPr lang="en-US" smtClean="0"/>
              <a:t>36</a:t>
            </a:fld>
            <a:endParaRPr lang="en-US"/>
          </a:p>
        </p:txBody>
      </p:sp>
    </p:spTree>
    <p:extLst>
      <p:ext uri="{BB962C8B-B14F-4D97-AF65-F5344CB8AC3E}">
        <p14:creationId xmlns:p14="http://schemas.microsoft.com/office/powerpoint/2010/main" val="1532696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379" indent="-171379">
              <a:buFont typeface="Arial" panose="020B0604020202020204" pitchFamily="34" charset="0"/>
              <a:buChar char="•"/>
            </a:pPr>
            <a:r>
              <a:rPr lang="en-US" dirty="0"/>
              <a:t>Note:  this is an overview of major modifications in the new Rules; more details as we go through the individual Rules</a:t>
            </a:r>
          </a:p>
          <a:p>
            <a:endParaRPr lang="en-US" dirty="0"/>
          </a:p>
          <a:p>
            <a:pPr marL="171379" indent="-171379">
              <a:buFont typeface="Arial" panose="020B0604020202020204" pitchFamily="34" charset="0"/>
              <a:buChar char="•"/>
            </a:pPr>
            <a:r>
              <a:rPr lang="en-US" dirty="0"/>
              <a:t>Codifies and conforms Rules for each DR specialty, i.e., each Rule—whether related to mediation or parent coordination—follows a similar format/outline (as you will see later in this presentation).  </a:t>
            </a:r>
          </a:p>
          <a:p>
            <a:endParaRPr lang="en-US" dirty="0"/>
          </a:p>
          <a:p>
            <a:pPr marL="171379" indent="-171379">
              <a:buFont typeface="Arial" panose="020B0604020202020204" pitchFamily="34" charset="0"/>
              <a:buChar char="•"/>
            </a:pPr>
            <a:r>
              <a:rPr lang="en-US" dirty="0"/>
              <a:t>State “approval” is now required  in order for individuals to qualify for court appointment in ALL DR specialties covered by the Rules, where previously only mediators had to receive state approval</a:t>
            </a:r>
          </a:p>
          <a:p>
            <a:endParaRPr lang="en-US" dirty="0"/>
          </a:p>
          <a:p>
            <a:pPr marL="171379" indent="-171379">
              <a:buFont typeface="Arial" panose="020B0604020202020204" pitchFamily="34" charset="0"/>
              <a:buChar char="•"/>
            </a:pPr>
            <a:r>
              <a:rPr lang="en-US" dirty="0"/>
              <a:t>All mediation practicums must also now be state-approved.</a:t>
            </a:r>
          </a:p>
          <a:p>
            <a:endParaRPr lang="en-US" dirty="0"/>
          </a:p>
          <a:p>
            <a:pPr marL="171379" indent="-171379">
              <a:buFont typeface="Arial" panose="020B0604020202020204" pitchFamily="34" charset="0"/>
              <a:buChar char="•"/>
            </a:pPr>
            <a:r>
              <a:rPr lang="en-US" dirty="0"/>
              <a:t>The minimally-qualified “Approved Trainer” category of previous rules is deleted, and the onus of providing qualified trainers is shifted onto Approved Programs offering approved primary training courses (details later in presentation)</a:t>
            </a:r>
          </a:p>
          <a:p>
            <a:pPr marL="171379" indent="-171379">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28D55BDC-FFC8-4FF4-ACAA-09B954D88A52}" type="slidenum">
              <a:rPr lang="en-US" smtClean="0"/>
              <a:t>4</a:t>
            </a:fld>
            <a:endParaRPr lang="en-US"/>
          </a:p>
        </p:txBody>
      </p:sp>
    </p:spTree>
    <p:extLst>
      <p:ext uri="{BB962C8B-B14F-4D97-AF65-F5344CB8AC3E}">
        <p14:creationId xmlns:p14="http://schemas.microsoft.com/office/powerpoint/2010/main" val="1485447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379" indent="-171379">
              <a:buFont typeface="Arial" panose="020B0604020202020204" pitchFamily="34" charset="0"/>
              <a:buChar char="•"/>
            </a:pPr>
            <a:r>
              <a:rPr lang="en-US" dirty="0"/>
              <a:t>The  new Rules include detailed training curricula for each approved DR specialty, and continuing education opportunities have been expanded to include credit for activities like teaching and publishing.</a:t>
            </a:r>
          </a:p>
          <a:p>
            <a:endParaRPr lang="en-US" dirty="0"/>
          </a:p>
          <a:p>
            <a:pPr marL="171379" indent="-171379">
              <a:buFont typeface="Arial" panose="020B0604020202020204" pitchFamily="34" charset="0"/>
              <a:buChar char="•"/>
            </a:pPr>
            <a:r>
              <a:rPr lang="en-US" dirty="0"/>
              <a:t>The new Rules require the co-mediation component of training to be done through an approved Mediation Practicum, rather through the many other informal and largely unstructured co-mediation opportunities offered in the past.</a:t>
            </a:r>
          </a:p>
          <a:p>
            <a:endParaRPr lang="en-US" dirty="0"/>
          </a:p>
          <a:p>
            <a:pPr marL="171379" indent="-171379">
              <a:buFont typeface="Arial" panose="020B0604020202020204" pitchFamily="34" charset="0"/>
              <a:buChar char="•"/>
            </a:pPr>
            <a:r>
              <a:rPr lang="en-US" dirty="0"/>
              <a:t>The Ethics Rule is expanded both in content and scope, covering all approved DR specialists and programs, rather than just mediators (as did the previous ethics rule).</a:t>
            </a:r>
          </a:p>
          <a:p>
            <a:endParaRPr lang="en-US" dirty="0"/>
          </a:p>
          <a:p>
            <a:pPr marL="171379" indent="-171379">
              <a:buFont typeface="Arial" panose="020B0604020202020204" pitchFamily="34" charset="0"/>
              <a:buChar char="•"/>
            </a:pPr>
            <a:r>
              <a:rPr lang="en-US" dirty="0"/>
              <a:t>While previously there was an internal process for filing complaints against approved mediators, this has now been codified, expanded to include an appeal process, and will now cover all approved DR specialists.</a:t>
            </a:r>
          </a:p>
        </p:txBody>
      </p:sp>
      <p:sp>
        <p:nvSpPr>
          <p:cNvPr id="4" name="Slide Number Placeholder 3"/>
          <p:cNvSpPr>
            <a:spLocks noGrp="1"/>
          </p:cNvSpPr>
          <p:nvPr>
            <p:ph type="sldNum" sz="quarter" idx="5"/>
          </p:nvPr>
        </p:nvSpPr>
        <p:spPr/>
        <p:txBody>
          <a:bodyPr/>
          <a:lstStyle/>
          <a:p>
            <a:fld id="{28D55BDC-FFC8-4FF4-ACAA-09B954D88A52}" type="slidenum">
              <a:rPr lang="en-US" smtClean="0"/>
              <a:t>5</a:t>
            </a:fld>
            <a:endParaRPr lang="en-US"/>
          </a:p>
        </p:txBody>
      </p:sp>
    </p:spTree>
    <p:extLst>
      <p:ext uri="{BB962C8B-B14F-4D97-AF65-F5344CB8AC3E}">
        <p14:creationId xmlns:p14="http://schemas.microsoft.com/office/powerpoint/2010/main" val="2802774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1"/>
            <a:ext cx="5608320" cy="4138767"/>
          </a:xfrm>
        </p:spPr>
        <p:txBody>
          <a:bodyPr/>
          <a:lstStyle/>
          <a:p>
            <a:pPr marL="171379" indent="-171379">
              <a:buFont typeface="Arial" panose="020B0604020202020204" pitchFamily="34" charset="0"/>
              <a:buChar char="•"/>
            </a:pPr>
            <a:r>
              <a:rPr lang="en-US" dirty="0"/>
              <a:t>Before moving to the individual Rules, let’s first review this chart showing a comparison of court-ordered domestic DR processes covered by the new Rules.  The purpose here is to show these processes as a continuum of interventions from least to most intrusive, a design the Council deliberately chose in order to allow courts to tailor court-ordered interventions to “fit” the facts &amp; needs of each case or family.</a:t>
            </a:r>
          </a:p>
          <a:p>
            <a:endParaRPr lang="en-US" dirty="0"/>
          </a:p>
          <a:p>
            <a:pPr marL="628579" lvl="1" indent="-171379">
              <a:buFont typeface="Arial" panose="020B0604020202020204" pitchFamily="34" charset="0"/>
              <a:buChar char="•"/>
            </a:pPr>
            <a:r>
              <a:rPr lang="en-US" sz="1100" i="1" u="sng" dirty="0"/>
              <a:t>RECOMMENDATION FOR PRESENTERS</a:t>
            </a:r>
            <a:r>
              <a:rPr lang="en-US" sz="1100" i="1" dirty="0"/>
              <a:t>:  at this point, review the chart by starting with each category set out in the left-hand column (Definition/Scope, etc.), moving horizontally for that category through each DR specialty, before going down to the next category (e.g., “Training”).  This best highlights the continuum concept of least to most intrusive</a:t>
            </a:r>
            <a:r>
              <a:rPr lang="en-US" sz="1100" dirty="0"/>
              <a:t>.</a:t>
            </a:r>
          </a:p>
          <a:p>
            <a:endParaRPr lang="en-US" sz="1100" dirty="0"/>
          </a:p>
          <a:p>
            <a:pPr marL="628579" lvl="1" indent="-171379">
              <a:buFont typeface="Arial" panose="020B0604020202020204" pitchFamily="34" charset="0"/>
              <a:buChar char="•"/>
            </a:pPr>
            <a:r>
              <a:rPr lang="en-US" sz="1100" i="1" u="sng" dirty="0"/>
              <a:t>NOTE TO PRESENTERS:  </a:t>
            </a:r>
            <a:r>
              <a:rPr lang="en-US" sz="1100" i="1" dirty="0"/>
              <a:t>If you get questions re: why the “additional qualifications” for case managers include mediating only 3 domestic cases compared to domestic conciliators and parent coordinators (who must mediate 10 domestic cases), remind folks that case management is defined by statute as a process “other than mediation” so case managers are less likely to use mediation in their practice compared to parent coordinators and conciliators.</a:t>
            </a:r>
            <a:endParaRPr lang="en-US" sz="1100" dirty="0"/>
          </a:p>
          <a:p>
            <a:endParaRPr lang="en-US" dirty="0"/>
          </a:p>
          <a:p>
            <a:pPr marL="171379" indent="-171379">
              <a:buFont typeface="Arial" panose="020B0604020202020204" pitchFamily="34" charset="0"/>
              <a:buChar char="•"/>
            </a:pPr>
            <a:r>
              <a:rPr lang="en-US" dirty="0"/>
              <a:t>Having reviewed this chart, we won’t need to go over these same details in our review of the actual Rules…but know that language for these aspects of each DR specialty are set out in the appropriate Rule.</a:t>
            </a:r>
          </a:p>
        </p:txBody>
      </p:sp>
      <p:sp>
        <p:nvSpPr>
          <p:cNvPr id="4" name="Slide Number Placeholder 3"/>
          <p:cNvSpPr>
            <a:spLocks noGrp="1"/>
          </p:cNvSpPr>
          <p:nvPr>
            <p:ph type="sldNum" sz="quarter" idx="5"/>
          </p:nvPr>
        </p:nvSpPr>
        <p:spPr/>
        <p:txBody>
          <a:bodyPr/>
          <a:lstStyle/>
          <a:p>
            <a:fld id="{28D55BDC-FFC8-4FF4-ACAA-09B954D88A52}" type="slidenum">
              <a:rPr lang="en-US" smtClean="0"/>
              <a:t>6</a:t>
            </a:fld>
            <a:endParaRPr lang="en-US"/>
          </a:p>
        </p:txBody>
      </p:sp>
    </p:spTree>
    <p:extLst>
      <p:ext uri="{BB962C8B-B14F-4D97-AF65-F5344CB8AC3E}">
        <p14:creationId xmlns:p14="http://schemas.microsoft.com/office/powerpoint/2010/main" val="1778798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CAVEAT: this is a review of highlights and should not be considered a replacement for careful study of the new Rules by judges, individual practitioners or persons interested in becoming approved DR specialists in Kansas.  It would be impossible to cover every aspect of the new Rules in the time allotted for this review, so we encourage everyone to set aside time to study the new Rules applicable to your practice and work.</a:t>
            </a:r>
          </a:p>
        </p:txBody>
      </p:sp>
      <p:sp>
        <p:nvSpPr>
          <p:cNvPr id="4" name="Slide Number Placeholder 3"/>
          <p:cNvSpPr>
            <a:spLocks noGrp="1"/>
          </p:cNvSpPr>
          <p:nvPr>
            <p:ph type="sldNum" sz="quarter" idx="5"/>
          </p:nvPr>
        </p:nvSpPr>
        <p:spPr/>
        <p:txBody>
          <a:bodyPr/>
          <a:lstStyle/>
          <a:p>
            <a:fld id="{28D55BDC-FFC8-4FF4-ACAA-09B954D88A52}" type="slidenum">
              <a:rPr lang="en-US" smtClean="0"/>
              <a:t>7</a:t>
            </a:fld>
            <a:endParaRPr lang="en-US"/>
          </a:p>
        </p:txBody>
      </p:sp>
    </p:spTree>
    <p:extLst>
      <p:ext uri="{BB962C8B-B14F-4D97-AF65-F5344CB8AC3E}">
        <p14:creationId xmlns:p14="http://schemas.microsoft.com/office/powerpoint/2010/main" val="36454677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379" indent="-171379">
              <a:buFont typeface="Arial" panose="020B0604020202020204" pitchFamily="34" charset="0"/>
              <a:buChar char="•"/>
            </a:pPr>
            <a:r>
              <a:rPr lang="en-US" dirty="0"/>
              <a:t>The Prefatory Rule sets out the applicability of new Rules.</a:t>
            </a:r>
          </a:p>
          <a:p>
            <a:pPr marL="171379" indent="-171379">
              <a:buFont typeface="Arial" panose="020B0604020202020204" pitchFamily="34" charset="0"/>
              <a:buChar char="•"/>
            </a:pPr>
            <a:endParaRPr lang="en-US" dirty="0"/>
          </a:p>
          <a:p>
            <a:pPr marL="171379" indent="-171379">
              <a:buFont typeface="Arial" panose="020B0604020202020204" pitchFamily="34" charset="0"/>
              <a:buChar char="•"/>
            </a:pPr>
            <a:r>
              <a:rPr lang="en-US" dirty="0"/>
              <a:t>Expect a series of new and improved standardized forms for things like applications for state approval, applications for </a:t>
            </a:r>
            <a:r>
              <a:rPr lang="en-US" dirty="0" err="1"/>
              <a:t>CDRE</a:t>
            </a:r>
            <a:r>
              <a:rPr lang="en-US" dirty="0"/>
              <a:t> credit, mentor mediator evaluation forms, and templates for Mediation Agreements, Court Orders for Mediation, Case Management, etc.  </a:t>
            </a:r>
          </a:p>
          <a:p>
            <a:endParaRPr lang="en-US" dirty="0"/>
          </a:p>
          <a:p>
            <a:pPr marL="171379" indent="-171379">
              <a:buFont typeface="Arial" panose="020B0604020202020204" pitchFamily="34" charset="0"/>
              <a:buChar char="•"/>
            </a:pPr>
            <a:r>
              <a:rPr lang="en-US" dirty="0"/>
              <a:t>The plan is to eventually make these forms available on the </a:t>
            </a:r>
            <a:r>
              <a:rPr lang="en-US" dirty="0" err="1"/>
              <a:t>OJA</a:t>
            </a:r>
            <a:r>
              <a:rPr lang="en-US" dirty="0"/>
              <a:t> website, which is in the process of being re-designed (current estimate is to be up sometime in the Fall).</a:t>
            </a:r>
          </a:p>
        </p:txBody>
      </p:sp>
      <p:sp>
        <p:nvSpPr>
          <p:cNvPr id="4" name="Slide Number Placeholder 3"/>
          <p:cNvSpPr>
            <a:spLocks noGrp="1"/>
          </p:cNvSpPr>
          <p:nvPr>
            <p:ph type="sldNum" sz="quarter" idx="5"/>
          </p:nvPr>
        </p:nvSpPr>
        <p:spPr/>
        <p:txBody>
          <a:bodyPr/>
          <a:lstStyle/>
          <a:p>
            <a:fld id="{28D55BDC-FFC8-4FF4-ACAA-09B954D88A52}" type="slidenum">
              <a:rPr lang="en-US" smtClean="0"/>
              <a:t>8</a:t>
            </a:fld>
            <a:endParaRPr lang="en-US"/>
          </a:p>
        </p:txBody>
      </p:sp>
    </p:spTree>
    <p:extLst>
      <p:ext uri="{BB962C8B-B14F-4D97-AF65-F5344CB8AC3E}">
        <p14:creationId xmlns:p14="http://schemas.microsoft.com/office/powerpoint/2010/main" val="11743761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379" indent="-171379">
              <a:buFont typeface="Arial" panose="020B0604020202020204" pitchFamily="34" charset="0"/>
              <a:buChar char="•"/>
            </a:pPr>
            <a:r>
              <a:rPr lang="en-US" dirty="0"/>
              <a:t>Deletions of certain DR processes (arbitration, etc.) reflect fact that these processes are not addressed in the new Rules and are not currently monitored by the Director of Dispute Resolution.  Should there be a need at some point to formally “approve” arbitrators, for example, then the Rules could be amended to allow for that.  </a:t>
            </a:r>
          </a:p>
          <a:p>
            <a:endParaRPr lang="en-US" dirty="0"/>
          </a:p>
          <a:p>
            <a:pPr marL="171379" indent="-171379">
              <a:buFont typeface="Arial" panose="020B0604020202020204" pitchFamily="34" charset="0"/>
              <a:buChar char="•"/>
            </a:pPr>
            <a:r>
              <a:rPr lang="en-US" dirty="0"/>
              <a:t>Adds definitions of the new DR specialties which will now require state approval in order to take court-ordered cases, and which we reviewed with that comparison chart.</a:t>
            </a:r>
          </a:p>
        </p:txBody>
      </p:sp>
      <p:sp>
        <p:nvSpPr>
          <p:cNvPr id="4" name="Slide Number Placeholder 3"/>
          <p:cNvSpPr>
            <a:spLocks noGrp="1"/>
          </p:cNvSpPr>
          <p:nvPr>
            <p:ph type="sldNum" sz="quarter" idx="5"/>
          </p:nvPr>
        </p:nvSpPr>
        <p:spPr/>
        <p:txBody>
          <a:bodyPr/>
          <a:lstStyle/>
          <a:p>
            <a:fld id="{28D55BDC-FFC8-4FF4-ACAA-09B954D88A52}" type="slidenum">
              <a:rPr lang="en-US" smtClean="0"/>
              <a:t>9</a:t>
            </a:fld>
            <a:endParaRPr lang="en-US"/>
          </a:p>
        </p:txBody>
      </p:sp>
    </p:spTree>
    <p:extLst>
      <p:ext uri="{BB962C8B-B14F-4D97-AF65-F5344CB8AC3E}">
        <p14:creationId xmlns:p14="http://schemas.microsoft.com/office/powerpoint/2010/main" val="2383435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135E0DFE-D7D2-4F47-9BC6-56754D47BAFC}" type="datetimeFigureOut">
              <a:rPr lang="en-US" smtClean="0"/>
              <a:t>1/13/2020</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E869E3CF-8B2D-4ECE-A509-CF2EACEF2F34}" type="slidenum">
              <a:rPr lang="en-US" smtClean="0"/>
              <a:t>‹#›</a:t>
            </a:fld>
            <a:endParaRPr lang="en-US"/>
          </a:p>
        </p:txBody>
      </p:sp>
    </p:spTree>
    <p:extLst>
      <p:ext uri="{BB962C8B-B14F-4D97-AF65-F5344CB8AC3E}">
        <p14:creationId xmlns:p14="http://schemas.microsoft.com/office/powerpoint/2010/main" val="330945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5E0DFE-D7D2-4F47-9BC6-56754D47BAFC}" type="datetimeFigureOut">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9E3CF-8B2D-4ECE-A509-CF2EACEF2F34}" type="slidenum">
              <a:rPr lang="en-US" smtClean="0"/>
              <a:t>‹#›</a:t>
            </a:fld>
            <a:endParaRPr lang="en-US"/>
          </a:p>
        </p:txBody>
      </p:sp>
    </p:spTree>
    <p:extLst>
      <p:ext uri="{BB962C8B-B14F-4D97-AF65-F5344CB8AC3E}">
        <p14:creationId xmlns:p14="http://schemas.microsoft.com/office/powerpoint/2010/main" val="4167520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5E0DFE-D7D2-4F47-9BC6-56754D47BAFC}" type="datetimeFigureOut">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9E3CF-8B2D-4ECE-A509-CF2EACEF2F34}" type="slidenum">
              <a:rPr lang="en-US" smtClean="0"/>
              <a:t>‹#›</a:t>
            </a:fld>
            <a:endParaRPr lang="en-US"/>
          </a:p>
        </p:txBody>
      </p:sp>
    </p:spTree>
    <p:extLst>
      <p:ext uri="{BB962C8B-B14F-4D97-AF65-F5344CB8AC3E}">
        <p14:creationId xmlns:p14="http://schemas.microsoft.com/office/powerpoint/2010/main" val="158188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5E0DFE-D7D2-4F47-9BC6-56754D47BAFC}" type="datetimeFigureOut">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9E3CF-8B2D-4ECE-A509-CF2EACEF2F34}" type="slidenum">
              <a:rPr lang="en-US" smtClean="0"/>
              <a:t>‹#›</a:t>
            </a:fld>
            <a:endParaRPr lang="en-US"/>
          </a:p>
        </p:txBody>
      </p:sp>
    </p:spTree>
    <p:extLst>
      <p:ext uri="{BB962C8B-B14F-4D97-AF65-F5344CB8AC3E}">
        <p14:creationId xmlns:p14="http://schemas.microsoft.com/office/powerpoint/2010/main" val="2099662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5E0DFE-D7D2-4F47-9BC6-56754D47BAFC}" type="datetimeFigureOut">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9E3CF-8B2D-4ECE-A509-CF2EACEF2F34}" type="slidenum">
              <a:rPr lang="en-US" smtClean="0"/>
              <a:t>‹#›</a:t>
            </a:fld>
            <a:endParaRPr lang="en-US"/>
          </a:p>
        </p:txBody>
      </p:sp>
    </p:spTree>
    <p:extLst>
      <p:ext uri="{BB962C8B-B14F-4D97-AF65-F5344CB8AC3E}">
        <p14:creationId xmlns:p14="http://schemas.microsoft.com/office/powerpoint/2010/main" val="328455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5E0DFE-D7D2-4F47-9BC6-56754D47BAFC}" type="datetimeFigureOut">
              <a:rPr lang="en-US" smtClean="0"/>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69E3CF-8B2D-4ECE-A509-CF2EACEF2F34}" type="slidenum">
              <a:rPr lang="en-US" smtClean="0"/>
              <a:t>‹#›</a:t>
            </a:fld>
            <a:endParaRPr lang="en-US"/>
          </a:p>
        </p:txBody>
      </p:sp>
    </p:spTree>
    <p:extLst>
      <p:ext uri="{BB962C8B-B14F-4D97-AF65-F5344CB8AC3E}">
        <p14:creationId xmlns:p14="http://schemas.microsoft.com/office/powerpoint/2010/main" val="574197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35E0DFE-D7D2-4F47-9BC6-56754D47BAFC}" type="datetimeFigureOut">
              <a:rPr lang="en-US" smtClean="0"/>
              <a:t>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69E3CF-8B2D-4ECE-A509-CF2EACEF2F34}" type="slidenum">
              <a:rPr lang="en-US" smtClean="0"/>
              <a:t>‹#›</a:t>
            </a:fld>
            <a:endParaRPr lang="en-US"/>
          </a:p>
        </p:txBody>
      </p:sp>
    </p:spTree>
    <p:extLst>
      <p:ext uri="{BB962C8B-B14F-4D97-AF65-F5344CB8AC3E}">
        <p14:creationId xmlns:p14="http://schemas.microsoft.com/office/powerpoint/2010/main" val="327634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5E0DFE-D7D2-4F47-9BC6-56754D47BAFC}" type="datetimeFigureOut">
              <a:rPr lang="en-US" smtClean="0"/>
              <a:t>1/13/2020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69E3CF-8B2D-4ECE-A509-CF2EACEF2F34}" type="slidenum">
              <a:rPr lang="en-US" smtClean="0"/>
              <a:t>‹#›</a:t>
            </a:fld>
            <a:endParaRPr lang="en-US"/>
          </a:p>
        </p:txBody>
      </p:sp>
    </p:spTree>
    <p:extLst>
      <p:ext uri="{BB962C8B-B14F-4D97-AF65-F5344CB8AC3E}">
        <p14:creationId xmlns:p14="http://schemas.microsoft.com/office/powerpoint/2010/main" val="2048359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5E0DFE-D7D2-4F47-9BC6-56754D47BAFC}" type="datetimeFigureOut">
              <a:rPr lang="en-US" smtClean="0"/>
              <a:t>1/13/2020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69E3CF-8B2D-4ECE-A509-CF2EACEF2F34}" type="slidenum">
              <a:rPr lang="en-US" smtClean="0"/>
              <a:t>‹#›</a:t>
            </a:fld>
            <a:endParaRPr lang="en-US"/>
          </a:p>
        </p:txBody>
      </p:sp>
    </p:spTree>
    <p:extLst>
      <p:ext uri="{BB962C8B-B14F-4D97-AF65-F5344CB8AC3E}">
        <p14:creationId xmlns:p14="http://schemas.microsoft.com/office/powerpoint/2010/main" val="2030488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135E0DFE-D7D2-4F47-9BC6-56754D47BAFC}" type="datetimeFigureOut">
              <a:rPr lang="en-US" smtClean="0"/>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E869E3CF-8B2D-4ECE-A509-CF2EACEF2F34}" type="slidenum">
              <a:rPr lang="en-US" smtClean="0"/>
              <a:t>‹#›</a:t>
            </a:fld>
            <a:endParaRPr lang="en-US"/>
          </a:p>
        </p:txBody>
      </p:sp>
    </p:spTree>
    <p:extLst>
      <p:ext uri="{BB962C8B-B14F-4D97-AF65-F5344CB8AC3E}">
        <p14:creationId xmlns:p14="http://schemas.microsoft.com/office/powerpoint/2010/main" val="2370158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135E0DFE-D7D2-4F47-9BC6-56754D47BAFC}" type="datetimeFigureOut">
              <a:rPr lang="en-US" smtClean="0"/>
              <a:t>1/13/2020</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E869E3CF-8B2D-4ECE-A509-CF2EACEF2F34}" type="slidenum">
              <a:rPr lang="en-US" smtClean="0"/>
              <a:t>‹#›</a:t>
            </a:fld>
            <a:endParaRPr lang="en-US"/>
          </a:p>
        </p:txBody>
      </p:sp>
    </p:spTree>
    <p:extLst>
      <p:ext uri="{BB962C8B-B14F-4D97-AF65-F5344CB8AC3E}">
        <p14:creationId xmlns:p14="http://schemas.microsoft.com/office/powerpoint/2010/main" val="360578122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135E0DFE-D7D2-4F47-9BC6-56754D47BAFC}" type="datetimeFigureOut">
              <a:rPr lang="en-US" smtClean="0"/>
              <a:t>1/13/2020</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E869E3CF-8B2D-4ECE-A509-CF2EACEF2F34}" type="slidenum">
              <a:rPr lang="en-US" smtClean="0"/>
              <a:t>‹#›</a:t>
            </a:fld>
            <a:endParaRPr lang="en-US"/>
          </a:p>
        </p:txBody>
      </p:sp>
    </p:spTree>
    <p:extLst>
      <p:ext uri="{BB962C8B-B14F-4D97-AF65-F5344CB8AC3E}">
        <p14:creationId xmlns:p14="http://schemas.microsoft.com/office/powerpoint/2010/main" val="177621078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4" name="Rectangle 39">
            <a:extLst>
              <a:ext uri="{FF2B5EF4-FFF2-40B4-BE49-F238E27FC236}">
                <a16:creationId xmlns:a16="http://schemas.microsoft.com/office/drawing/2014/main" xmlns="" id="{692296C6-28F7-4BD7-9EFB-22A268E3D42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E17F550A-3EB1-4201-9FD6-4312E861E6C9}"/>
              </a:ext>
            </a:extLst>
          </p:cNvPr>
          <p:cNvSpPr>
            <a:spLocks noGrp="1"/>
          </p:cNvSpPr>
          <p:nvPr>
            <p:ph type="ctrTitle"/>
          </p:nvPr>
        </p:nvSpPr>
        <p:spPr>
          <a:xfrm>
            <a:off x="424744" y="1470581"/>
            <a:ext cx="11342512" cy="4081806"/>
          </a:xfrm>
        </p:spPr>
        <p:txBody>
          <a:bodyPr>
            <a:normAutofit/>
          </a:bodyPr>
          <a:lstStyle/>
          <a:p>
            <a:pPr algn="ctr"/>
            <a:r>
              <a:rPr lang="en-US" sz="4000" b="1" i="1" cap="none" dirty="0">
                <a:solidFill>
                  <a:srgbClr val="CB940A"/>
                </a:solidFill>
                <a:latin typeface="Times New Roman" panose="02020603050405020304" pitchFamily="18" charset="0"/>
                <a:cs typeface="Times New Roman" panose="02020603050405020304" pitchFamily="18" charset="0"/>
              </a:rPr>
              <a:t>Overview &amp; Highlights</a:t>
            </a:r>
            <a:r>
              <a:rPr lang="en-US" sz="4000" b="1" cap="none" dirty="0">
                <a:solidFill>
                  <a:srgbClr val="CB940A"/>
                </a:solidFill>
                <a:latin typeface="Times New Roman" panose="02020603050405020304" pitchFamily="18" charset="0"/>
                <a:cs typeface="Times New Roman" panose="02020603050405020304" pitchFamily="18" charset="0"/>
              </a:rPr>
              <a:t>: New Kansas Supreme Court </a:t>
            </a:r>
            <a:r>
              <a:rPr lang="en-US" sz="4000" b="1" dirty="0">
                <a:solidFill>
                  <a:srgbClr val="CB940A"/>
                </a:solidFill>
                <a:latin typeface="Times New Roman" panose="02020603050405020304" pitchFamily="18" charset="0"/>
                <a:cs typeface="Times New Roman" panose="02020603050405020304" pitchFamily="18" charset="0"/>
              </a:rPr>
              <a:t>Rules Relating to Dispute Resolution</a:t>
            </a:r>
            <a:br>
              <a:rPr lang="en-US" sz="4000" b="1" dirty="0">
                <a:solidFill>
                  <a:srgbClr val="CB940A"/>
                </a:solidFill>
                <a:latin typeface="Times New Roman" panose="02020603050405020304" pitchFamily="18" charset="0"/>
                <a:cs typeface="Times New Roman" panose="02020603050405020304" pitchFamily="18" charset="0"/>
              </a:rPr>
            </a:br>
            <a:r>
              <a:rPr lang="en-US" sz="4000" b="1" dirty="0">
                <a:solidFill>
                  <a:srgbClr val="CB940A"/>
                </a:solidFill>
                <a:latin typeface="Times New Roman" panose="02020603050405020304" pitchFamily="18" charset="0"/>
                <a:cs typeface="Times New Roman" panose="02020603050405020304" pitchFamily="18" charset="0"/>
              </a:rPr>
              <a:t/>
            </a:r>
            <a:br>
              <a:rPr lang="en-US" sz="4000" b="1" dirty="0">
                <a:solidFill>
                  <a:srgbClr val="CB940A"/>
                </a:solidFill>
                <a:latin typeface="Times New Roman" panose="02020603050405020304" pitchFamily="18" charset="0"/>
                <a:cs typeface="Times New Roman" panose="02020603050405020304" pitchFamily="18" charset="0"/>
              </a:rPr>
            </a:br>
            <a:r>
              <a:rPr lang="en-US" sz="4000" b="1" dirty="0">
                <a:solidFill>
                  <a:srgbClr val="CB940A"/>
                </a:solidFill>
                <a:latin typeface="Times New Roman" panose="02020603050405020304" pitchFamily="18" charset="0"/>
                <a:cs typeface="Times New Roman" panose="02020603050405020304" pitchFamily="18" charset="0"/>
              </a:rPr>
              <a:t>Supreme Court Rules 905-922</a:t>
            </a:r>
            <a:br>
              <a:rPr lang="en-US" sz="4000" b="1" dirty="0">
                <a:solidFill>
                  <a:srgbClr val="CB940A"/>
                </a:solidFill>
                <a:latin typeface="Times New Roman" panose="02020603050405020304" pitchFamily="18" charset="0"/>
                <a:cs typeface="Times New Roman" panose="02020603050405020304" pitchFamily="18" charset="0"/>
              </a:rPr>
            </a:br>
            <a:r>
              <a:rPr lang="en-US" sz="4000" b="1" dirty="0">
                <a:solidFill>
                  <a:srgbClr val="CB940A"/>
                </a:solidFill>
                <a:latin typeface="Times New Roman" panose="02020603050405020304" pitchFamily="18" charset="0"/>
                <a:cs typeface="Times New Roman" panose="02020603050405020304" pitchFamily="18" charset="0"/>
              </a:rPr>
              <a:t/>
            </a:r>
            <a:br>
              <a:rPr lang="en-US" sz="4000" b="1" dirty="0">
                <a:solidFill>
                  <a:srgbClr val="CB940A"/>
                </a:solidFill>
                <a:latin typeface="Times New Roman" panose="02020603050405020304" pitchFamily="18" charset="0"/>
                <a:cs typeface="Times New Roman" panose="02020603050405020304" pitchFamily="18" charset="0"/>
              </a:rPr>
            </a:br>
            <a:r>
              <a:rPr lang="en-US" sz="4000" b="1" dirty="0">
                <a:solidFill>
                  <a:srgbClr val="CB940A"/>
                </a:solidFill>
                <a:latin typeface="Times New Roman" panose="02020603050405020304" pitchFamily="18" charset="0"/>
                <a:cs typeface="Times New Roman" panose="02020603050405020304" pitchFamily="18" charset="0"/>
              </a:rPr>
              <a:t>Advisory Council on Dispute Resolution</a:t>
            </a:r>
            <a:br>
              <a:rPr lang="en-US" sz="4000" b="1" dirty="0">
                <a:solidFill>
                  <a:srgbClr val="CB940A"/>
                </a:solidFill>
                <a:latin typeface="Times New Roman" panose="02020603050405020304" pitchFamily="18" charset="0"/>
                <a:cs typeface="Times New Roman" panose="02020603050405020304" pitchFamily="18" charset="0"/>
              </a:rPr>
            </a:br>
            <a:endParaRPr lang="en-US" sz="4000" b="1" dirty="0">
              <a:solidFill>
                <a:srgbClr val="CB940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8075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CE1E93-5E61-424D-876A-E2FE9F7D663E}"/>
              </a:ext>
            </a:extLst>
          </p:cNvPr>
          <p:cNvSpPr>
            <a:spLocks noGrp="1"/>
          </p:cNvSpPr>
          <p:nvPr>
            <p:ph type="title"/>
          </p:nvPr>
        </p:nvSpPr>
        <p:spPr>
          <a:xfrm>
            <a:off x="339365" y="187038"/>
            <a:ext cx="11453567" cy="902854"/>
          </a:xfrm>
        </p:spPr>
        <p:txBody>
          <a:bodyPr>
            <a:normAutofit/>
          </a:bodyPr>
          <a:lstStyle/>
          <a:p>
            <a:pPr algn="ctr"/>
            <a:r>
              <a:rPr lang="en-US" sz="3800" b="1" dirty="0">
                <a:solidFill>
                  <a:srgbClr val="CB940A"/>
                </a:solidFill>
                <a:latin typeface="Times New Roman" panose="02020603050405020304" pitchFamily="18" charset="0"/>
                <a:cs typeface="Times New Roman" panose="02020603050405020304" pitchFamily="18" charset="0"/>
              </a:rPr>
              <a:t>Rule 907 - Mediation</a:t>
            </a:r>
          </a:p>
        </p:txBody>
      </p:sp>
      <p:sp>
        <p:nvSpPr>
          <p:cNvPr id="3" name="Content Placeholder 2">
            <a:extLst>
              <a:ext uri="{FF2B5EF4-FFF2-40B4-BE49-F238E27FC236}">
                <a16:creationId xmlns:a16="http://schemas.microsoft.com/office/drawing/2014/main" xmlns="" id="{6A962E61-BE91-4A38-97D4-625FE85491CF}"/>
              </a:ext>
            </a:extLst>
          </p:cNvPr>
          <p:cNvSpPr>
            <a:spLocks noGrp="1"/>
          </p:cNvSpPr>
          <p:nvPr>
            <p:ph idx="1"/>
          </p:nvPr>
        </p:nvSpPr>
        <p:spPr>
          <a:xfrm>
            <a:off x="339365" y="1089892"/>
            <a:ext cx="11453567" cy="5569526"/>
          </a:xfrm>
        </p:spPr>
        <p:txBody>
          <a:bodyPr>
            <a:normAutofit/>
          </a:bodyPr>
          <a:lstStyle/>
          <a:p>
            <a:endParaRPr lang="en-US" sz="2800" b="1" dirty="0">
              <a:solidFill>
                <a:srgbClr val="CB940A"/>
              </a:solidFill>
              <a:highlight>
                <a:srgbClr val="FFFF00"/>
              </a:highlight>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r>
              <a:rPr lang="en-US" sz="2800" dirty="0">
                <a:solidFill>
                  <a:srgbClr val="CB940A"/>
                </a:solidFill>
                <a:latin typeface="Times New Roman" panose="02020603050405020304" pitchFamily="18" charset="0"/>
                <a:cs typeface="Times New Roman" panose="02020603050405020304" pitchFamily="18" charset="0"/>
              </a:rPr>
              <a:t> New for “Court-ordered mediation”: </a:t>
            </a:r>
          </a:p>
          <a:p>
            <a:pPr>
              <a:buFont typeface="Courier New" panose="02070309020205020404" pitchFamily="49" charset="0"/>
              <a:buChar char="o"/>
            </a:pPr>
            <a:endParaRPr lang="en-US" sz="2800" dirty="0">
              <a:solidFill>
                <a:srgbClr val="CB940A"/>
              </a:solidFill>
              <a:latin typeface="Times New Roman" panose="02020603050405020304" pitchFamily="18" charset="0"/>
              <a:cs typeface="Times New Roman" panose="02020603050405020304" pitchFamily="18" charset="0"/>
            </a:endParaRPr>
          </a:p>
          <a:p>
            <a:pPr marL="914400" lvl="2" indent="-574675">
              <a:buFont typeface="Wingdings" panose="05000000000000000000" pitchFamily="2" charset="2"/>
              <a:buChar char="ü"/>
            </a:pPr>
            <a:r>
              <a:rPr lang="en-US" sz="2400" i="0" dirty="0">
                <a:solidFill>
                  <a:srgbClr val="CB940A"/>
                </a:solidFill>
                <a:latin typeface="Times New Roman" panose="02020603050405020304" pitchFamily="18" charset="0"/>
                <a:cs typeface="Times New Roman" panose="02020603050405020304" pitchFamily="18" charset="0"/>
              </a:rPr>
              <a:t>Court </a:t>
            </a:r>
            <a:r>
              <a:rPr lang="en-US" sz="2400" dirty="0">
                <a:solidFill>
                  <a:srgbClr val="CB940A"/>
                </a:solidFill>
                <a:latin typeface="Times New Roman" panose="02020603050405020304" pitchFamily="18" charset="0"/>
                <a:cs typeface="Times New Roman" panose="02020603050405020304" pitchFamily="18" charset="0"/>
              </a:rPr>
              <a:t>must</a:t>
            </a:r>
            <a:r>
              <a:rPr lang="en-US" sz="2400" i="0" dirty="0">
                <a:solidFill>
                  <a:srgbClr val="CB940A"/>
                </a:solidFill>
                <a:latin typeface="Times New Roman" panose="02020603050405020304" pitchFamily="18" charset="0"/>
                <a:cs typeface="Times New Roman" panose="02020603050405020304" pitchFamily="18" charset="0"/>
              </a:rPr>
              <a:t> appoint a mediator </a:t>
            </a:r>
            <a:r>
              <a:rPr lang="en-US" sz="2400" b="1" i="0" dirty="0">
                <a:solidFill>
                  <a:srgbClr val="CB940A"/>
                </a:solidFill>
                <a:latin typeface="Times New Roman" panose="02020603050405020304" pitchFamily="18" charset="0"/>
                <a:cs typeface="Times New Roman" panose="02020603050405020304" pitchFamily="18" charset="0"/>
              </a:rPr>
              <a:t>qualified (and therefore “approved”) under Rule 911</a:t>
            </a:r>
            <a:r>
              <a:rPr lang="en-US" sz="2400" i="0" dirty="0">
                <a:solidFill>
                  <a:srgbClr val="CB940A"/>
                </a:solidFill>
                <a:latin typeface="Times New Roman" panose="02020603050405020304" pitchFamily="18" charset="0"/>
                <a:cs typeface="Times New Roman" panose="02020603050405020304" pitchFamily="18" charset="0"/>
              </a:rPr>
              <a:t>.</a:t>
            </a:r>
          </a:p>
          <a:p>
            <a:pPr marL="914400" lvl="2" indent="-574675">
              <a:buFont typeface="Wingdings" panose="05000000000000000000" pitchFamily="2" charset="2"/>
              <a:buChar char="ü"/>
            </a:pPr>
            <a:endParaRPr lang="en-US" sz="2400" i="0" u="sng" dirty="0">
              <a:solidFill>
                <a:srgbClr val="CB940A"/>
              </a:solidFill>
              <a:latin typeface="Times New Roman" panose="02020603050405020304" pitchFamily="18" charset="0"/>
              <a:cs typeface="Times New Roman" panose="02020603050405020304" pitchFamily="18" charset="0"/>
            </a:endParaRPr>
          </a:p>
          <a:p>
            <a:pPr marL="914400" lvl="1" indent="-574675">
              <a:buFont typeface="Wingdings" panose="05000000000000000000" pitchFamily="2" charset="2"/>
              <a:buChar char="ü"/>
            </a:pPr>
            <a:r>
              <a:rPr lang="en-US" b="1" i="0" dirty="0">
                <a:solidFill>
                  <a:srgbClr val="CB940A"/>
                </a:solidFill>
                <a:latin typeface="Times New Roman" panose="02020603050405020304" pitchFamily="18" charset="0"/>
                <a:cs typeface="Times New Roman" panose="02020603050405020304" pitchFamily="18" charset="0"/>
              </a:rPr>
              <a:t>Attorney-mediators must now be “approved” under Rule 911 </a:t>
            </a:r>
            <a:r>
              <a:rPr lang="en-US" i="0" dirty="0">
                <a:solidFill>
                  <a:srgbClr val="CB940A"/>
                </a:solidFill>
                <a:latin typeface="Times New Roman" panose="02020603050405020304" pitchFamily="18" charset="0"/>
                <a:cs typeface="Times New Roman" panose="02020603050405020304" pitchFamily="18" charset="0"/>
              </a:rPr>
              <a:t>in order to qualify as a court-appointed mediator.</a:t>
            </a:r>
          </a:p>
          <a:p>
            <a:pPr marL="914400" lvl="1" indent="-574675">
              <a:buFont typeface="Wingdings" panose="05000000000000000000" pitchFamily="2" charset="2"/>
              <a:buChar char="ü"/>
            </a:pPr>
            <a:endParaRPr lang="en-US" i="0" dirty="0">
              <a:solidFill>
                <a:srgbClr val="CB940A"/>
              </a:solidFill>
              <a:latin typeface="Times New Roman" panose="02020603050405020304" pitchFamily="18" charset="0"/>
              <a:cs typeface="Times New Roman" panose="02020603050405020304" pitchFamily="18" charset="0"/>
            </a:endParaRPr>
          </a:p>
          <a:p>
            <a:pPr marL="914400" lvl="1" indent="-574675">
              <a:buFont typeface="Wingdings" panose="05000000000000000000" pitchFamily="2" charset="2"/>
              <a:buChar char="ü"/>
            </a:pPr>
            <a:r>
              <a:rPr lang="en-US" i="0" dirty="0">
                <a:solidFill>
                  <a:srgbClr val="CB940A"/>
                </a:solidFill>
                <a:latin typeface="Times New Roman" panose="02020603050405020304" pitchFamily="18" charset="0"/>
                <a:cs typeface="Times New Roman" panose="02020603050405020304" pitchFamily="18" charset="0"/>
              </a:rPr>
              <a:t>Court must issue a </a:t>
            </a:r>
            <a:r>
              <a:rPr lang="en-US" b="1" i="0" dirty="0">
                <a:solidFill>
                  <a:srgbClr val="CB940A"/>
                </a:solidFill>
                <a:latin typeface="Times New Roman" panose="02020603050405020304" pitchFamily="18" charset="0"/>
                <a:cs typeface="Times New Roman" panose="02020603050405020304" pitchFamily="18" charset="0"/>
              </a:rPr>
              <a:t>written order for mediation</a:t>
            </a:r>
            <a:r>
              <a:rPr lang="en-US" i="0" dirty="0">
                <a:solidFill>
                  <a:srgbClr val="CB940A"/>
                </a:solidFill>
                <a:latin typeface="Times New Roman" panose="02020603050405020304" pitchFamily="18" charset="0"/>
                <a:cs typeface="Times New Roman" panose="02020603050405020304" pitchFamily="18" charset="0"/>
              </a:rPr>
              <a:t>, specifying the dispute to be resolved &amp; confidential nature of mediation.</a:t>
            </a:r>
          </a:p>
          <a:p>
            <a:pPr marL="914400" lvl="1" indent="-574675">
              <a:buFont typeface="Wingdings" panose="05000000000000000000" pitchFamily="2" charset="2"/>
              <a:buChar char="ü"/>
            </a:pPr>
            <a:endParaRPr lang="en-US" i="0" dirty="0">
              <a:solidFill>
                <a:srgbClr val="CB940A"/>
              </a:solidFill>
              <a:latin typeface="Times New Roman" panose="02020603050405020304" pitchFamily="18" charset="0"/>
              <a:cs typeface="Times New Roman" panose="02020603050405020304" pitchFamily="18" charset="0"/>
            </a:endParaRPr>
          </a:p>
          <a:p>
            <a:pPr marL="914400" lvl="1" indent="-574675">
              <a:buFont typeface="Wingdings" panose="05000000000000000000" pitchFamily="2" charset="2"/>
              <a:buChar char="ü"/>
            </a:pPr>
            <a:r>
              <a:rPr lang="en-US" i="0" dirty="0">
                <a:solidFill>
                  <a:srgbClr val="CB940A"/>
                </a:solidFill>
                <a:latin typeface="Times New Roman" panose="02020603050405020304" pitchFamily="18" charset="0"/>
                <a:cs typeface="Times New Roman" panose="02020603050405020304" pitchFamily="18" charset="0"/>
              </a:rPr>
              <a:t>Lists circumstances when mediation </a:t>
            </a:r>
            <a:r>
              <a:rPr lang="en-US" dirty="0">
                <a:solidFill>
                  <a:srgbClr val="CB940A"/>
                </a:solidFill>
                <a:latin typeface="Times New Roman" panose="02020603050405020304" pitchFamily="18" charset="0"/>
                <a:cs typeface="Times New Roman" panose="02020603050405020304" pitchFamily="18" charset="0"/>
              </a:rPr>
              <a:t>must</a:t>
            </a:r>
            <a:r>
              <a:rPr lang="en-US" i="0" dirty="0">
                <a:solidFill>
                  <a:srgbClr val="CB940A"/>
                </a:solidFill>
                <a:latin typeface="Times New Roman" panose="02020603050405020304" pitchFamily="18" charset="0"/>
                <a:cs typeface="Times New Roman" panose="02020603050405020304" pitchFamily="18" charset="0"/>
              </a:rPr>
              <a:t> be terminated.</a:t>
            </a:r>
          </a:p>
          <a:p>
            <a:pPr marL="530352" lvl="1" indent="0">
              <a:buNone/>
            </a:pPr>
            <a:endParaRPr lang="en-US" sz="2800" i="0" dirty="0">
              <a:solidFill>
                <a:srgbClr val="CB940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4282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4524" y="282804"/>
            <a:ext cx="11632676" cy="1395167"/>
          </a:xfrm>
        </p:spPr>
        <p:txBody>
          <a:bodyPr>
            <a:normAutofit/>
          </a:bodyPr>
          <a:lstStyle/>
          <a:p>
            <a:pPr algn="ctr"/>
            <a:r>
              <a:rPr lang="en-US" sz="3800" b="1" dirty="0">
                <a:solidFill>
                  <a:srgbClr val="CB940A"/>
                </a:solidFill>
                <a:latin typeface="Times New Roman" panose="02020603050405020304" pitchFamily="18" charset="0"/>
                <a:cs typeface="Times New Roman" panose="02020603050405020304" pitchFamily="18" charset="0"/>
              </a:rPr>
              <a:t>Rule 907 - Mediation</a:t>
            </a:r>
            <a:endParaRPr lang="en-US" sz="3800" dirty="0">
              <a:solidFill>
                <a:srgbClr val="CB940A"/>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4524" y="1772240"/>
            <a:ext cx="11632676" cy="4779390"/>
          </a:xfrm>
        </p:spPr>
        <p:txBody>
          <a:bodyPr/>
          <a:lstStyle/>
          <a:p>
            <a:pPr>
              <a:buFont typeface="Courier New" panose="02070309020205020404" pitchFamily="49" charset="0"/>
              <a:buChar char="o"/>
            </a:pPr>
            <a:r>
              <a:rPr lang="en-US" sz="2800" dirty="0">
                <a:solidFill>
                  <a:srgbClr val="CB940A"/>
                </a:solidFill>
                <a:latin typeface="Times New Roman" panose="02020603050405020304" pitchFamily="18" charset="0"/>
                <a:cs typeface="Times New Roman" panose="02020603050405020304" pitchFamily="18" charset="0"/>
              </a:rPr>
              <a:t> New for a court-appointed Mediator:</a:t>
            </a:r>
          </a:p>
          <a:p>
            <a:pPr lvl="1">
              <a:buFont typeface="Wingdings" panose="05000000000000000000" pitchFamily="2" charset="2"/>
              <a:buChar char="q"/>
            </a:pPr>
            <a:endParaRPr lang="en-US" sz="2800" dirty="0">
              <a:solidFill>
                <a:srgbClr val="CB940A"/>
              </a:solidFill>
              <a:latin typeface="Times New Roman" panose="02020603050405020304" pitchFamily="18" charset="0"/>
              <a:cs typeface="Times New Roman" panose="02020603050405020304" pitchFamily="18" charset="0"/>
            </a:endParaRPr>
          </a:p>
          <a:p>
            <a:pPr marL="914400" lvl="1" indent="-574675">
              <a:buFont typeface="Wingdings" panose="05000000000000000000" pitchFamily="2" charset="2"/>
              <a:buChar char="ü"/>
            </a:pPr>
            <a:r>
              <a:rPr lang="en-US" dirty="0">
                <a:solidFill>
                  <a:srgbClr val="CB940A"/>
                </a:solidFill>
                <a:latin typeface="Times New Roman" panose="02020603050405020304" pitchFamily="18" charset="0"/>
                <a:cs typeface="Times New Roman" panose="02020603050405020304" pitchFamily="18" charset="0"/>
              </a:rPr>
              <a:t>Must receive a </a:t>
            </a:r>
            <a:r>
              <a:rPr lang="en-US" b="1" dirty="0">
                <a:solidFill>
                  <a:srgbClr val="CB940A"/>
                </a:solidFill>
                <a:latin typeface="Times New Roman" panose="02020603050405020304" pitchFamily="18" charset="0"/>
                <a:cs typeface="Times New Roman" panose="02020603050405020304" pitchFamily="18" charset="0"/>
              </a:rPr>
              <a:t>written </a:t>
            </a:r>
            <a:r>
              <a:rPr lang="en-US" dirty="0">
                <a:solidFill>
                  <a:srgbClr val="CB940A"/>
                </a:solidFill>
                <a:latin typeface="Times New Roman" panose="02020603050405020304" pitchFamily="18" charset="0"/>
                <a:cs typeface="Times New Roman" panose="02020603050405020304" pitchFamily="18" charset="0"/>
              </a:rPr>
              <a:t>court order </a:t>
            </a:r>
            <a:r>
              <a:rPr lang="en-US" b="1" dirty="0">
                <a:solidFill>
                  <a:srgbClr val="CB940A"/>
                </a:solidFill>
                <a:latin typeface="Times New Roman" panose="02020603050405020304" pitchFamily="18" charset="0"/>
                <a:cs typeface="Times New Roman" panose="02020603050405020304" pitchFamily="18" charset="0"/>
              </a:rPr>
              <a:t>before</a:t>
            </a:r>
            <a:r>
              <a:rPr lang="en-US" dirty="0">
                <a:solidFill>
                  <a:srgbClr val="CB940A"/>
                </a:solidFill>
                <a:latin typeface="Times New Roman" panose="02020603050405020304" pitchFamily="18" charset="0"/>
                <a:cs typeface="Times New Roman" panose="02020603050405020304" pitchFamily="18" charset="0"/>
              </a:rPr>
              <a:t> commencing the mediation process.</a:t>
            </a:r>
          </a:p>
          <a:p>
            <a:pPr marL="914400" lvl="1" indent="-574675">
              <a:buFont typeface="Wingdings" panose="05000000000000000000" pitchFamily="2" charset="2"/>
              <a:buChar char="q"/>
            </a:pPr>
            <a:endParaRPr lang="en-US" dirty="0">
              <a:solidFill>
                <a:srgbClr val="CB940A"/>
              </a:solidFill>
              <a:latin typeface="Times New Roman" panose="02020603050405020304" pitchFamily="18" charset="0"/>
              <a:cs typeface="Times New Roman" panose="02020603050405020304" pitchFamily="18" charset="0"/>
            </a:endParaRPr>
          </a:p>
          <a:p>
            <a:pPr marL="914400" lvl="1" indent="-574675">
              <a:buFont typeface="Wingdings" panose="05000000000000000000" pitchFamily="2" charset="2"/>
              <a:buChar char="ü"/>
            </a:pPr>
            <a:r>
              <a:rPr lang="en-US" dirty="0">
                <a:solidFill>
                  <a:srgbClr val="CB940A"/>
                </a:solidFill>
                <a:latin typeface="Times New Roman" panose="02020603050405020304" pitchFamily="18" charset="0"/>
                <a:cs typeface="Times New Roman" panose="02020603050405020304" pitchFamily="18" charset="0"/>
              </a:rPr>
              <a:t>Must enter into a </a:t>
            </a:r>
            <a:r>
              <a:rPr lang="en-US" b="1" dirty="0">
                <a:solidFill>
                  <a:srgbClr val="CB940A"/>
                </a:solidFill>
                <a:latin typeface="Times New Roman" panose="02020603050405020304" pitchFamily="18" charset="0"/>
                <a:cs typeface="Times New Roman" panose="02020603050405020304" pitchFamily="18" charset="0"/>
              </a:rPr>
              <a:t>written agreement with the parties</a:t>
            </a:r>
            <a:r>
              <a:rPr lang="en-US" dirty="0">
                <a:solidFill>
                  <a:srgbClr val="CB940A"/>
                </a:solidFill>
                <a:latin typeface="Times New Roman" panose="02020603050405020304" pitchFamily="18" charset="0"/>
                <a:cs typeface="Times New Roman" panose="02020603050405020304" pitchFamily="18" charset="0"/>
              </a:rPr>
              <a:t>, including 5 enumerated items (e.g., fees/costs; confidentiality; what can be reported to court, etc.).</a:t>
            </a:r>
          </a:p>
          <a:p>
            <a:pPr marL="914400" lvl="1" indent="-574675">
              <a:buFont typeface="Wingdings" panose="05000000000000000000" pitchFamily="2" charset="2"/>
              <a:buChar char="q"/>
            </a:pPr>
            <a:endParaRPr lang="en-US" dirty="0">
              <a:solidFill>
                <a:srgbClr val="CB940A"/>
              </a:solidFill>
              <a:latin typeface="Times New Roman" panose="02020603050405020304" pitchFamily="18" charset="0"/>
              <a:cs typeface="Times New Roman" panose="02020603050405020304" pitchFamily="18" charset="0"/>
            </a:endParaRPr>
          </a:p>
          <a:p>
            <a:pPr marL="914400" lvl="1" indent="-574675">
              <a:buFont typeface="Wingdings" panose="05000000000000000000" pitchFamily="2" charset="2"/>
              <a:buChar char="ü"/>
            </a:pPr>
            <a:r>
              <a:rPr lang="en-US" dirty="0">
                <a:solidFill>
                  <a:srgbClr val="CB940A"/>
                </a:solidFill>
                <a:latin typeface="Times New Roman" panose="02020603050405020304" pitchFamily="18" charset="0"/>
                <a:cs typeface="Times New Roman" panose="02020603050405020304" pitchFamily="18" charset="0"/>
              </a:rPr>
              <a:t>Must </a:t>
            </a:r>
            <a:r>
              <a:rPr lang="en-US" b="1" dirty="0">
                <a:solidFill>
                  <a:srgbClr val="CB940A"/>
                </a:solidFill>
                <a:latin typeface="Times New Roman" panose="02020603050405020304" pitchFamily="18" charset="0"/>
                <a:cs typeface="Times New Roman" panose="02020603050405020304" pitchFamily="18" charset="0"/>
              </a:rPr>
              <a:t>screen and “continually monitor” for domestic violence</a:t>
            </a:r>
            <a:r>
              <a:rPr lang="en-US" dirty="0">
                <a:solidFill>
                  <a:srgbClr val="CB940A"/>
                </a:solidFill>
                <a:latin typeface="Times New Roman" panose="02020603050405020304" pitchFamily="18" charset="0"/>
                <a:cs typeface="Times New Roman" panose="02020603050405020304" pitchFamily="18" charset="0"/>
              </a:rPr>
              <a:t>, adapt process appropriately, and decline cases if not trained to handle these dynamics.</a:t>
            </a:r>
          </a:p>
        </p:txBody>
      </p:sp>
    </p:spTree>
    <p:extLst>
      <p:ext uri="{BB962C8B-B14F-4D97-AF65-F5344CB8AC3E}">
        <p14:creationId xmlns:p14="http://schemas.microsoft.com/office/powerpoint/2010/main" val="4071999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CE1E93-5E61-424D-876A-E2FE9F7D663E}"/>
              </a:ext>
            </a:extLst>
          </p:cNvPr>
          <p:cNvSpPr>
            <a:spLocks noGrp="1"/>
          </p:cNvSpPr>
          <p:nvPr>
            <p:ph type="title"/>
          </p:nvPr>
        </p:nvSpPr>
        <p:spPr>
          <a:xfrm>
            <a:off x="292231" y="198583"/>
            <a:ext cx="11491274" cy="863599"/>
          </a:xfrm>
        </p:spPr>
        <p:txBody>
          <a:bodyPr>
            <a:normAutofit/>
          </a:bodyPr>
          <a:lstStyle/>
          <a:p>
            <a:pPr algn="ctr"/>
            <a:r>
              <a:rPr lang="en-US" sz="3400" b="1" dirty="0">
                <a:solidFill>
                  <a:srgbClr val="CB940A"/>
                </a:solidFill>
                <a:latin typeface="Times New Roman" panose="02020603050405020304" pitchFamily="18" charset="0"/>
                <a:cs typeface="Times New Roman" panose="02020603050405020304" pitchFamily="18" charset="0"/>
              </a:rPr>
              <a:t>Rule 908 - Domestic Conciliation</a:t>
            </a:r>
          </a:p>
        </p:txBody>
      </p:sp>
      <p:sp>
        <p:nvSpPr>
          <p:cNvPr id="3" name="Content Placeholder 2">
            <a:extLst>
              <a:ext uri="{FF2B5EF4-FFF2-40B4-BE49-F238E27FC236}">
                <a16:creationId xmlns:a16="http://schemas.microsoft.com/office/drawing/2014/main" xmlns="" id="{6A962E61-BE91-4A38-97D4-625FE85491CF}"/>
              </a:ext>
            </a:extLst>
          </p:cNvPr>
          <p:cNvSpPr>
            <a:spLocks noGrp="1"/>
          </p:cNvSpPr>
          <p:nvPr>
            <p:ph idx="1"/>
          </p:nvPr>
        </p:nvSpPr>
        <p:spPr>
          <a:xfrm>
            <a:off x="292231" y="1291472"/>
            <a:ext cx="11491274" cy="5335571"/>
          </a:xfrm>
        </p:spPr>
        <p:txBody>
          <a:bodyPr>
            <a:normAutofit/>
          </a:bodyPr>
          <a:lstStyle/>
          <a:p>
            <a:pPr>
              <a:buFont typeface="Courier New" panose="02070309020205020404" pitchFamily="49" charset="0"/>
              <a:buChar char="o"/>
            </a:pPr>
            <a:r>
              <a:rPr lang="en-US" sz="2800" dirty="0">
                <a:solidFill>
                  <a:srgbClr val="CB940A"/>
                </a:solidFill>
                <a:latin typeface="Times New Roman" panose="02020603050405020304" pitchFamily="18" charset="0"/>
                <a:cs typeface="Times New Roman" panose="02020603050405020304" pitchFamily="18" charset="0"/>
              </a:rPr>
              <a:t> New for “Court-ordered domestic conciliation”: </a:t>
            </a:r>
          </a:p>
          <a:p>
            <a:endParaRPr lang="en-US" sz="2800" dirty="0">
              <a:solidFill>
                <a:srgbClr val="CB940A"/>
              </a:solidFill>
              <a:latin typeface="Times New Roman" panose="02020603050405020304" pitchFamily="18" charset="0"/>
              <a:cs typeface="Times New Roman" panose="02020603050405020304" pitchFamily="18" charset="0"/>
            </a:endParaRPr>
          </a:p>
          <a:p>
            <a:pPr marL="914400" lvl="1" indent="-631825">
              <a:buFont typeface="Wingdings" panose="05000000000000000000" pitchFamily="2" charset="2"/>
              <a:buChar char="ü"/>
            </a:pPr>
            <a:r>
              <a:rPr lang="en-US" i="0" dirty="0">
                <a:solidFill>
                  <a:srgbClr val="CB940A"/>
                </a:solidFill>
                <a:latin typeface="Times New Roman" panose="02020603050405020304" pitchFamily="18" charset="0"/>
                <a:cs typeface="Times New Roman" panose="02020603050405020304" pitchFamily="18" charset="0"/>
              </a:rPr>
              <a:t>Court </a:t>
            </a:r>
            <a:r>
              <a:rPr lang="en-US" dirty="0">
                <a:solidFill>
                  <a:srgbClr val="CB940A"/>
                </a:solidFill>
                <a:latin typeface="Times New Roman" panose="02020603050405020304" pitchFamily="18" charset="0"/>
                <a:cs typeface="Times New Roman" panose="02020603050405020304" pitchFamily="18" charset="0"/>
              </a:rPr>
              <a:t>must</a:t>
            </a:r>
            <a:r>
              <a:rPr lang="en-US" i="0" dirty="0">
                <a:solidFill>
                  <a:srgbClr val="CB940A"/>
                </a:solidFill>
                <a:latin typeface="Times New Roman" panose="02020603050405020304" pitchFamily="18" charset="0"/>
                <a:cs typeface="Times New Roman" panose="02020603050405020304" pitchFamily="18" charset="0"/>
              </a:rPr>
              <a:t> appoint a conciliator </a:t>
            </a:r>
            <a:r>
              <a:rPr lang="en-US" b="1" i="0" dirty="0">
                <a:solidFill>
                  <a:srgbClr val="CB940A"/>
                </a:solidFill>
                <a:latin typeface="Times New Roman" panose="02020603050405020304" pitchFamily="18" charset="0"/>
                <a:cs typeface="Times New Roman" panose="02020603050405020304" pitchFamily="18" charset="0"/>
              </a:rPr>
              <a:t>qualified (and therefore “approved”) under Rule 911</a:t>
            </a:r>
            <a:r>
              <a:rPr lang="en-US" i="0" dirty="0">
                <a:solidFill>
                  <a:srgbClr val="CB940A"/>
                </a:solidFill>
                <a:latin typeface="Times New Roman" panose="02020603050405020304" pitchFamily="18" charset="0"/>
                <a:cs typeface="Times New Roman" panose="02020603050405020304" pitchFamily="18" charset="0"/>
              </a:rPr>
              <a:t> (including attorney-conciliators).</a:t>
            </a:r>
          </a:p>
          <a:p>
            <a:pPr marL="914400" lvl="1" indent="-631825">
              <a:buFont typeface="Wingdings" panose="05000000000000000000" pitchFamily="2" charset="2"/>
              <a:buChar char="ü"/>
            </a:pPr>
            <a:endParaRPr lang="en-US" i="0" u="sng" dirty="0">
              <a:solidFill>
                <a:srgbClr val="CB940A"/>
              </a:solidFill>
              <a:latin typeface="Times New Roman" panose="02020603050405020304" pitchFamily="18" charset="0"/>
              <a:cs typeface="Times New Roman" panose="02020603050405020304" pitchFamily="18" charset="0"/>
            </a:endParaRPr>
          </a:p>
          <a:p>
            <a:pPr marL="914400" lvl="1" indent="-631825">
              <a:buFont typeface="Wingdings" panose="05000000000000000000" pitchFamily="2" charset="2"/>
              <a:buChar char="ü"/>
            </a:pPr>
            <a:r>
              <a:rPr lang="en-US" i="0" dirty="0">
                <a:solidFill>
                  <a:srgbClr val="CB940A"/>
                </a:solidFill>
                <a:latin typeface="Times New Roman" panose="02020603050405020304" pitchFamily="18" charset="0"/>
                <a:cs typeface="Times New Roman" panose="02020603050405020304" pitchFamily="18" charset="0"/>
              </a:rPr>
              <a:t>Court must issue a </a:t>
            </a:r>
            <a:r>
              <a:rPr lang="en-US" b="1" i="0" dirty="0">
                <a:solidFill>
                  <a:srgbClr val="CB940A"/>
                </a:solidFill>
                <a:latin typeface="Times New Roman" panose="02020603050405020304" pitchFamily="18" charset="0"/>
                <a:cs typeface="Times New Roman" panose="02020603050405020304" pitchFamily="18" charset="0"/>
              </a:rPr>
              <a:t>written order for domestic conciliation,</a:t>
            </a:r>
            <a:r>
              <a:rPr lang="en-US" i="0" dirty="0">
                <a:solidFill>
                  <a:srgbClr val="CB940A"/>
                </a:solidFill>
                <a:latin typeface="Times New Roman" panose="02020603050405020304" pitchFamily="18" charset="0"/>
                <a:cs typeface="Times New Roman" panose="02020603050405020304" pitchFamily="18" charset="0"/>
              </a:rPr>
              <a:t> specifying: dispute to be resolved, non-confidentiality, investigation parameters, scope of any report to the court, fees.</a:t>
            </a:r>
          </a:p>
          <a:p>
            <a:pPr marL="914400" lvl="1" indent="-631825">
              <a:buFont typeface="Wingdings" panose="05000000000000000000" pitchFamily="2" charset="2"/>
              <a:buChar char="ü"/>
            </a:pPr>
            <a:endParaRPr lang="en-US" i="0" dirty="0">
              <a:solidFill>
                <a:srgbClr val="CB940A"/>
              </a:solidFill>
              <a:latin typeface="Times New Roman" panose="02020603050405020304" pitchFamily="18" charset="0"/>
              <a:cs typeface="Times New Roman" panose="02020603050405020304" pitchFamily="18" charset="0"/>
            </a:endParaRPr>
          </a:p>
          <a:p>
            <a:pPr marL="914400" lvl="1" indent="-631825">
              <a:buFont typeface="Wingdings" panose="05000000000000000000" pitchFamily="2" charset="2"/>
              <a:buChar char="ü"/>
            </a:pPr>
            <a:r>
              <a:rPr lang="en-US" i="0" dirty="0">
                <a:solidFill>
                  <a:srgbClr val="CB940A"/>
                </a:solidFill>
                <a:latin typeface="Times New Roman" panose="02020603050405020304" pitchFamily="18" charset="0"/>
                <a:cs typeface="Times New Roman" panose="02020603050405020304" pitchFamily="18" charset="0"/>
              </a:rPr>
              <a:t>Lists grounds for court granting withdrawal or removal of a conciliator.</a:t>
            </a:r>
          </a:p>
          <a:p>
            <a:pPr marL="530352" lvl="1" indent="0">
              <a:buNone/>
            </a:pPr>
            <a:endParaRPr lang="en-US" sz="2800" i="0" dirty="0"/>
          </a:p>
        </p:txBody>
      </p:sp>
    </p:spTree>
    <p:extLst>
      <p:ext uri="{BB962C8B-B14F-4D97-AF65-F5344CB8AC3E}">
        <p14:creationId xmlns:p14="http://schemas.microsoft.com/office/powerpoint/2010/main" val="1298462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73377" y="197875"/>
            <a:ext cx="11594969" cy="980476"/>
          </a:xfrm>
        </p:spPr>
        <p:txBody>
          <a:bodyPr>
            <a:normAutofit/>
          </a:bodyPr>
          <a:lstStyle/>
          <a:p>
            <a:pPr algn="ctr"/>
            <a:r>
              <a:rPr lang="en-US" sz="3400" b="1" dirty="0">
                <a:solidFill>
                  <a:srgbClr val="CB940A"/>
                </a:solidFill>
                <a:latin typeface="Times New Roman" panose="02020603050405020304" pitchFamily="18" charset="0"/>
                <a:cs typeface="Times New Roman" panose="02020603050405020304" pitchFamily="18" charset="0"/>
              </a:rPr>
              <a:t>Rule 908 - Domestic Conciliation</a:t>
            </a:r>
            <a:endParaRPr lang="en-US" sz="3400" dirty="0">
              <a:solidFill>
                <a:srgbClr val="CB940A"/>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73378" y="1508289"/>
            <a:ext cx="11594968" cy="4910600"/>
          </a:xfrm>
        </p:spPr>
        <p:txBody>
          <a:bodyPr/>
          <a:lstStyle/>
          <a:p>
            <a:pPr>
              <a:buFont typeface="Courier New" panose="02070309020205020404" pitchFamily="49" charset="0"/>
              <a:buChar char="o"/>
            </a:pPr>
            <a:r>
              <a:rPr lang="en-US" sz="2800" dirty="0">
                <a:solidFill>
                  <a:srgbClr val="CB940A"/>
                </a:solidFill>
                <a:latin typeface="Times New Roman" panose="02020603050405020304" pitchFamily="18" charset="0"/>
                <a:cs typeface="Times New Roman" panose="02020603050405020304" pitchFamily="18" charset="0"/>
              </a:rPr>
              <a:t> New for a  court-appointed Domestic Conciliator</a:t>
            </a:r>
            <a:r>
              <a:rPr lang="en-US" sz="2800" b="1" dirty="0">
                <a:solidFill>
                  <a:srgbClr val="CB940A"/>
                </a:solidFill>
              </a:rPr>
              <a:t>:</a:t>
            </a:r>
          </a:p>
          <a:p>
            <a:pPr>
              <a:buFont typeface="Courier New" panose="02070309020205020404" pitchFamily="49" charset="0"/>
              <a:buChar char="o"/>
            </a:pPr>
            <a:endParaRPr lang="en-US" sz="2800" b="1" dirty="0">
              <a:solidFill>
                <a:srgbClr val="CB940A"/>
              </a:solidFill>
            </a:endParaRPr>
          </a:p>
          <a:p>
            <a:pPr marL="914400" lvl="1" indent="-631825">
              <a:buFont typeface="Wingdings" panose="05000000000000000000" pitchFamily="2" charset="2"/>
              <a:buChar char="ü"/>
            </a:pPr>
            <a:r>
              <a:rPr lang="en-US" dirty="0">
                <a:solidFill>
                  <a:srgbClr val="CB940A"/>
                </a:solidFill>
                <a:latin typeface="Times New Roman" panose="02020603050405020304" pitchFamily="18" charset="0"/>
                <a:cs typeface="Times New Roman" panose="02020603050405020304" pitchFamily="18" charset="0"/>
              </a:rPr>
              <a:t>Must receive a </a:t>
            </a:r>
            <a:r>
              <a:rPr lang="en-US" b="1" dirty="0">
                <a:solidFill>
                  <a:srgbClr val="CB940A"/>
                </a:solidFill>
                <a:latin typeface="Times New Roman" panose="02020603050405020304" pitchFamily="18" charset="0"/>
                <a:cs typeface="Times New Roman" panose="02020603050405020304" pitchFamily="18" charset="0"/>
              </a:rPr>
              <a:t>written</a:t>
            </a:r>
            <a:r>
              <a:rPr lang="en-US" dirty="0">
                <a:solidFill>
                  <a:srgbClr val="CB940A"/>
                </a:solidFill>
                <a:latin typeface="Times New Roman" panose="02020603050405020304" pitchFamily="18" charset="0"/>
                <a:cs typeface="Times New Roman" panose="02020603050405020304" pitchFamily="18" charset="0"/>
              </a:rPr>
              <a:t> court order </a:t>
            </a:r>
            <a:r>
              <a:rPr lang="en-US" b="1" dirty="0">
                <a:solidFill>
                  <a:srgbClr val="CB940A"/>
                </a:solidFill>
                <a:latin typeface="Times New Roman" panose="02020603050405020304" pitchFamily="18" charset="0"/>
                <a:cs typeface="Times New Roman" panose="02020603050405020304" pitchFamily="18" charset="0"/>
              </a:rPr>
              <a:t>before</a:t>
            </a:r>
            <a:r>
              <a:rPr lang="en-US" dirty="0">
                <a:solidFill>
                  <a:srgbClr val="CB940A"/>
                </a:solidFill>
                <a:latin typeface="Times New Roman" panose="02020603050405020304" pitchFamily="18" charset="0"/>
                <a:cs typeface="Times New Roman" panose="02020603050405020304" pitchFamily="18" charset="0"/>
              </a:rPr>
              <a:t> commencing conciliation.</a:t>
            </a:r>
          </a:p>
          <a:p>
            <a:pPr marL="914400" lvl="1" indent="-631825">
              <a:buFont typeface="Wingdings" panose="05000000000000000000" pitchFamily="2" charset="2"/>
              <a:buChar char="ü"/>
            </a:pPr>
            <a:endParaRPr lang="en-US" dirty="0">
              <a:solidFill>
                <a:srgbClr val="CB940A"/>
              </a:solidFill>
              <a:latin typeface="Times New Roman" panose="02020603050405020304" pitchFamily="18" charset="0"/>
              <a:cs typeface="Times New Roman" panose="02020603050405020304" pitchFamily="18" charset="0"/>
            </a:endParaRPr>
          </a:p>
          <a:p>
            <a:pPr marL="914400" lvl="1" indent="-631825">
              <a:buFont typeface="Wingdings" panose="05000000000000000000" pitchFamily="2" charset="2"/>
              <a:buChar char="ü"/>
            </a:pPr>
            <a:r>
              <a:rPr lang="en-US" dirty="0">
                <a:solidFill>
                  <a:srgbClr val="CB940A"/>
                </a:solidFill>
                <a:latin typeface="Times New Roman" panose="02020603050405020304" pitchFamily="18" charset="0"/>
                <a:cs typeface="Times New Roman" panose="02020603050405020304" pitchFamily="18" charset="0"/>
              </a:rPr>
              <a:t>Must enter into a </a:t>
            </a:r>
            <a:r>
              <a:rPr lang="en-US" b="1" dirty="0">
                <a:solidFill>
                  <a:srgbClr val="CB940A"/>
                </a:solidFill>
                <a:latin typeface="Times New Roman" panose="02020603050405020304" pitchFamily="18" charset="0"/>
                <a:cs typeface="Times New Roman" panose="02020603050405020304" pitchFamily="18" charset="0"/>
              </a:rPr>
              <a:t>written agreement with the parties</a:t>
            </a:r>
            <a:r>
              <a:rPr lang="en-US" dirty="0">
                <a:solidFill>
                  <a:srgbClr val="CB940A"/>
                </a:solidFill>
                <a:latin typeface="Times New Roman" panose="02020603050405020304" pitchFamily="18" charset="0"/>
                <a:cs typeface="Times New Roman" panose="02020603050405020304" pitchFamily="18" charset="0"/>
              </a:rPr>
              <a:t>, including 5 enumerated items (e.g., procedure, fees/costs; confidentiality; etc.).</a:t>
            </a:r>
          </a:p>
          <a:p>
            <a:pPr marL="914400" lvl="1" indent="-631825">
              <a:buFont typeface="Wingdings" panose="05000000000000000000" pitchFamily="2" charset="2"/>
              <a:buChar char="ü"/>
            </a:pPr>
            <a:endParaRPr lang="en-US" dirty="0">
              <a:solidFill>
                <a:srgbClr val="CB940A"/>
              </a:solidFill>
              <a:latin typeface="Times New Roman" panose="02020603050405020304" pitchFamily="18" charset="0"/>
              <a:cs typeface="Times New Roman" panose="02020603050405020304" pitchFamily="18" charset="0"/>
            </a:endParaRPr>
          </a:p>
          <a:p>
            <a:pPr marL="914400" lvl="1" indent="-631825">
              <a:buFont typeface="Wingdings" panose="05000000000000000000" pitchFamily="2" charset="2"/>
              <a:buChar char="ü"/>
            </a:pPr>
            <a:r>
              <a:rPr lang="en-US" dirty="0">
                <a:solidFill>
                  <a:srgbClr val="CB940A"/>
                </a:solidFill>
                <a:latin typeface="Times New Roman" panose="02020603050405020304" pitchFamily="18" charset="0"/>
                <a:cs typeface="Times New Roman" panose="02020603050405020304" pitchFamily="18" charset="0"/>
              </a:rPr>
              <a:t>Must </a:t>
            </a:r>
            <a:r>
              <a:rPr lang="en-US" b="1" dirty="0">
                <a:solidFill>
                  <a:srgbClr val="CB940A"/>
                </a:solidFill>
                <a:latin typeface="Times New Roman" panose="02020603050405020304" pitchFamily="18" charset="0"/>
                <a:cs typeface="Times New Roman" panose="02020603050405020304" pitchFamily="18" charset="0"/>
              </a:rPr>
              <a:t>screen and “continually monitor” for domestic violence</a:t>
            </a:r>
            <a:r>
              <a:rPr lang="en-US" dirty="0">
                <a:solidFill>
                  <a:srgbClr val="CB940A"/>
                </a:solidFill>
                <a:latin typeface="Times New Roman" panose="02020603050405020304" pitchFamily="18" charset="0"/>
                <a:cs typeface="Times New Roman" panose="02020603050405020304" pitchFamily="18" charset="0"/>
              </a:rPr>
              <a:t>, adapt process appropriately, and decline cases if not trained to handle these dynamics.</a:t>
            </a:r>
          </a:p>
          <a:p>
            <a:pPr marL="914400" indent="-631825">
              <a:buFont typeface="Wingdings" panose="05000000000000000000" pitchFamily="2" charset="2"/>
              <a:buChar char="ü"/>
            </a:pPr>
            <a:endParaRPr lang="en-US" dirty="0">
              <a:solidFill>
                <a:srgbClr val="CB940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484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CE1E93-5E61-424D-876A-E2FE9F7D663E}"/>
              </a:ext>
            </a:extLst>
          </p:cNvPr>
          <p:cNvSpPr>
            <a:spLocks noGrp="1"/>
          </p:cNvSpPr>
          <p:nvPr>
            <p:ph type="title"/>
          </p:nvPr>
        </p:nvSpPr>
        <p:spPr>
          <a:xfrm>
            <a:off x="1371600" y="207819"/>
            <a:ext cx="9601200" cy="863599"/>
          </a:xfrm>
        </p:spPr>
        <p:txBody>
          <a:bodyPr>
            <a:normAutofit/>
          </a:bodyPr>
          <a:lstStyle/>
          <a:p>
            <a:pPr algn="ctr"/>
            <a:r>
              <a:rPr lang="en-US" sz="3800" b="1" dirty="0">
                <a:solidFill>
                  <a:srgbClr val="CB940A"/>
                </a:solidFill>
                <a:latin typeface="Times New Roman" panose="02020603050405020304" pitchFamily="18" charset="0"/>
                <a:cs typeface="Times New Roman" panose="02020603050405020304" pitchFamily="18" charset="0"/>
              </a:rPr>
              <a:t>Rule 909 - Parenting Coordination</a:t>
            </a:r>
          </a:p>
        </p:txBody>
      </p:sp>
      <p:sp>
        <p:nvSpPr>
          <p:cNvPr id="3" name="Content Placeholder 2">
            <a:extLst>
              <a:ext uri="{FF2B5EF4-FFF2-40B4-BE49-F238E27FC236}">
                <a16:creationId xmlns:a16="http://schemas.microsoft.com/office/drawing/2014/main" xmlns="" id="{6A962E61-BE91-4A38-97D4-625FE85491CF}"/>
              </a:ext>
            </a:extLst>
          </p:cNvPr>
          <p:cNvSpPr>
            <a:spLocks noGrp="1"/>
          </p:cNvSpPr>
          <p:nvPr>
            <p:ph idx="1"/>
          </p:nvPr>
        </p:nvSpPr>
        <p:spPr>
          <a:xfrm>
            <a:off x="386500" y="1167971"/>
            <a:ext cx="11293311" cy="5459073"/>
          </a:xfrm>
        </p:spPr>
        <p:txBody>
          <a:bodyPr>
            <a:normAutofit lnSpcReduction="10000"/>
          </a:bodyPr>
          <a:lstStyle/>
          <a:p>
            <a:pPr>
              <a:buFont typeface="Courier New" panose="02070309020205020404" pitchFamily="49" charset="0"/>
              <a:buChar char="o"/>
            </a:pPr>
            <a:r>
              <a:rPr lang="en-US" sz="2800" dirty="0">
                <a:solidFill>
                  <a:srgbClr val="CB940A"/>
                </a:solidFill>
                <a:latin typeface="Times New Roman" panose="02020603050405020304" pitchFamily="18" charset="0"/>
                <a:cs typeface="Times New Roman" panose="02020603050405020304" pitchFamily="18" charset="0"/>
              </a:rPr>
              <a:t> New for “Court-ordered parenting coordination”: </a:t>
            </a:r>
          </a:p>
          <a:p>
            <a:pPr marL="0" indent="0">
              <a:buNone/>
            </a:pPr>
            <a:endParaRPr lang="en-US" sz="2800" dirty="0">
              <a:solidFill>
                <a:srgbClr val="CB940A"/>
              </a:solidFill>
              <a:latin typeface="Times New Roman" panose="02020603050405020304" pitchFamily="18" charset="0"/>
              <a:cs typeface="Times New Roman" panose="02020603050405020304" pitchFamily="18" charset="0"/>
            </a:endParaRPr>
          </a:p>
          <a:p>
            <a:pPr marL="914400" lvl="1" indent="-631825">
              <a:buFont typeface="Wingdings" panose="05000000000000000000" pitchFamily="2" charset="2"/>
              <a:buChar char="ü"/>
            </a:pPr>
            <a:r>
              <a:rPr lang="en-US" i="0" dirty="0">
                <a:solidFill>
                  <a:srgbClr val="CB940A"/>
                </a:solidFill>
                <a:latin typeface="Times New Roman" panose="02020603050405020304" pitchFamily="18" charset="0"/>
                <a:cs typeface="Times New Roman" panose="02020603050405020304" pitchFamily="18" charset="0"/>
              </a:rPr>
              <a:t>Cases appropriate for parenting coordination are </a:t>
            </a:r>
            <a:r>
              <a:rPr lang="en-US" dirty="0">
                <a:solidFill>
                  <a:srgbClr val="CB940A"/>
                </a:solidFill>
                <a:latin typeface="Times New Roman" panose="02020603050405020304" pitchFamily="18" charset="0"/>
                <a:cs typeface="Times New Roman" panose="02020603050405020304" pitchFamily="18" charset="0"/>
              </a:rPr>
              <a:t>specifically defined.</a:t>
            </a:r>
          </a:p>
          <a:p>
            <a:pPr marL="914400" lvl="1" indent="-631825">
              <a:buFont typeface="Wingdings" panose="05000000000000000000" pitchFamily="2" charset="2"/>
              <a:buChar char="ü"/>
            </a:pPr>
            <a:endParaRPr lang="en-US" i="0" dirty="0">
              <a:solidFill>
                <a:srgbClr val="CB940A"/>
              </a:solidFill>
              <a:latin typeface="Times New Roman" panose="02020603050405020304" pitchFamily="18" charset="0"/>
              <a:cs typeface="Times New Roman" panose="02020603050405020304" pitchFamily="18" charset="0"/>
            </a:endParaRPr>
          </a:p>
          <a:p>
            <a:pPr marL="914400" lvl="1" indent="-631825">
              <a:buFont typeface="Wingdings" panose="05000000000000000000" pitchFamily="2" charset="2"/>
              <a:buChar char="ü"/>
            </a:pPr>
            <a:r>
              <a:rPr lang="en-US" i="0" dirty="0">
                <a:solidFill>
                  <a:srgbClr val="CB940A"/>
                </a:solidFill>
                <a:latin typeface="Times New Roman" panose="02020603050405020304" pitchFamily="18" charset="0"/>
                <a:cs typeface="Times New Roman" panose="02020603050405020304" pitchFamily="18" charset="0"/>
              </a:rPr>
              <a:t>Court </a:t>
            </a:r>
            <a:r>
              <a:rPr lang="en-US" dirty="0">
                <a:solidFill>
                  <a:srgbClr val="CB940A"/>
                </a:solidFill>
                <a:latin typeface="Times New Roman" panose="02020603050405020304" pitchFamily="18" charset="0"/>
                <a:cs typeface="Times New Roman" panose="02020603050405020304" pitchFamily="18" charset="0"/>
              </a:rPr>
              <a:t>must</a:t>
            </a:r>
            <a:r>
              <a:rPr lang="en-US" i="0" dirty="0">
                <a:solidFill>
                  <a:srgbClr val="CB940A"/>
                </a:solidFill>
                <a:latin typeface="Times New Roman" panose="02020603050405020304" pitchFamily="18" charset="0"/>
                <a:cs typeface="Times New Roman" panose="02020603050405020304" pitchFamily="18" charset="0"/>
              </a:rPr>
              <a:t> appoint a parent coordinator </a:t>
            </a:r>
            <a:r>
              <a:rPr lang="en-US" b="1" i="0" dirty="0">
                <a:solidFill>
                  <a:srgbClr val="CB940A"/>
                </a:solidFill>
                <a:latin typeface="Times New Roman" panose="02020603050405020304" pitchFamily="18" charset="0"/>
                <a:cs typeface="Times New Roman" panose="02020603050405020304" pitchFamily="18" charset="0"/>
              </a:rPr>
              <a:t>qualified (and therefore “approved”) under Rule 911</a:t>
            </a:r>
            <a:r>
              <a:rPr lang="en-US" i="0" dirty="0">
                <a:solidFill>
                  <a:srgbClr val="CB940A"/>
                </a:solidFill>
                <a:latin typeface="Times New Roman" panose="02020603050405020304" pitchFamily="18" charset="0"/>
                <a:cs typeface="Times New Roman" panose="02020603050405020304" pitchFamily="18" charset="0"/>
              </a:rPr>
              <a:t> (including attorney-parent coordinators).</a:t>
            </a:r>
          </a:p>
          <a:p>
            <a:pPr marL="914400" lvl="1" indent="-631825">
              <a:buFont typeface="Wingdings" panose="05000000000000000000" pitchFamily="2" charset="2"/>
              <a:buChar char="ü"/>
            </a:pPr>
            <a:endParaRPr lang="en-US" i="0" dirty="0">
              <a:solidFill>
                <a:srgbClr val="CB940A"/>
              </a:solidFill>
              <a:latin typeface="Times New Roman" panose="02020603050405020304" pitchFamily="18" charset="0"/>
              <a:cs typeface="Times New Roman" panose="02020603050405020304" pitchFamily="18" charset="0"/>
            </a:endParaRPr>
          </a:p>
          <a:p>
            <a:pPr marL="914400" lvl="1" indent="-631825">
              <a:buFont typeface="Wingdings" panose="05000000000000000000" pitchFamily="2" charset="2"/>
              <a:buChar char="ü"/>
            </a:pPr>
            <a:r>
              <a:rPr lang="en-US" i="0" dirty="0">
                <a:solidFill>
                  <a:srgbClr val="CB940A"/>
                </a:solidFill>
                <a:latin typeface="Times New Roman" panose="02020603050405020304" pitchFamily="18" charset="0"/>
                <a:cs typeface="Times New Roman" panose="02020603050405020304" pitchFamily="18" charset="0"/>
              </a:rPr>
              <a:t>Court must issue a </a:t>
            </a:r>
            <a:r>
              <a:rPr lang="en-US" b="1" i="0" dirty="0">
                <a:solidFill>
                  <a:srgbClr val="CB940A"/>
                </a:solidFill>
                <a:latin typeface="Times New Roman" panose="02020603050405020304" pitchFamily="18" charset="0"/>
                <a:cs typeface="Times New Roman" panose="02020603050405020304" pitchFamily="18" charset="0"/>
              </a:rPr>
              <a:t>written order appointing a specified parent coordinator</a:t>
            </a:r>
            <a:r>
              <a:rPr lang="en-US" i="0" dirty="0">
                <a:solidFill>
                  <a:srgbClr val="CB940A"/>
                </a:solidFill>
                <a:latin typeface="Times New Roman" panose="02020603050405020304" pitchFamily="18" charset="0"/>
                <a:cs typeface="Times New Roman" panose="02020603050405020304" pitchFamily="18" charset="0"/>
              </a:rPr>
              <a:t>, identifying: dispute to be resolved, term of appointment, non-confidentiality, investigation parameters, scope of any report or recommendations to court, and fees.</a:t>
            </a:r>
          </a:p>
          <a:p>
            <a:pPr marL="914400" lvl="1" indent="-631825">
              <a:buFont typeface="Wingdings" panose="05000000000000000000" pitchFamily="2" charset="2"/>
              <a:buChar char="ü"/>
            </a:pPr>
            <a:endParaRPr lang="en-US" i="0" dirty="0">
              <a:solidFill>
                <a:srgbClr val="CB940A"/>
              </a:solidFill>
              <a:latin typeface="Times New Roman" panose="02020603050405020304" pitchFamily="18" charset="0"/>
              <a:cs typeface="Times New Roman" panose="02020603050405020304" pitchFamily="18" charset="0"/>
            </a:endParaRPr>
          </a:p>
          <a:p>
            <a:pPr marL="914400" lvl="1" indent="-631825">
              <a:buFont typeface="Wingdings" panose="05000000000000000000" pitchFamily="2" charset="2"/>
              <a:buChar char="ü"/>
            </a:pPr>
            <a:r>
              <a:rPr lang="en-US" i="0" dirty="0">
                <a:solidFill>
                  <a:srgbClr val="CB940A"/>
                </a:solidFill>
                <a:latin typeface="Times New Roman" panose="02020603050405020304" pitchFamily="18" charset="0"/>
                <a:cs typeface="Times New Roman" panose="02020603050405020304" pitchFamily="18" charset="0"/>
              </a:rPr>
              <a:t>Process for filing objections to parent coordinator reports or recommendations.</a:t>
            </a:r>
          </a:p>
          <a:p>
            <a:pPr marL="914400" lvl="1" indent="-631825">
              <a:buFont typeface="Wingdings" panose="05000000000000000000" pitchFamily="2" charset="2"/>
              <a:buChar char="ü"/>
            </a:pPr>
            <a:endParaRPr lang="en-US" i="0" dirty="0">
              <a:solidFill>
                <a:srgbClr val="CB940A"/>
              </a:solidFill>
              <a:latin typeface="Times New Roman" panose="02020603050405020304" pitchFamily="18" charset="0"/>
              <a:cs typeface="Times New Roman" panose="02020603050405020304" pitchFamily="18" charset="0"/>
            </a:endParaRPr>
          </a:p>
          <a:p>
            <a:pPr marL="914400" lvl="1" indent="-631825">
              <a:buFont typeface="Wingdings" panose="05000000000000000000" pitchFamily="2" charset="2"/>
              <a:buChar char="ü"/>
            </a:pPr>
            <a:r>
              <a:rPr lang="en-US" i="0" dirty="0">
                <a:solidFill>
                  <a:srgbClr val="CB940A"/>
                </a:solidFill>
                <a:latin typeface="Times New Roman" panose="02020603050405020304" pitchFamily="18" charset="0"/>
                <a:cs typeface="Times New Roman" panose="02020603050405020304" pitchFamily="18" charset="0"/>
              </a:rPr>
              <a:t>Lists grounds for court granting withdrawal or removal of a parent coordinator.</a:t>
            </a:r>
          </a:p>
          <a:p>
            <a:pPr marL="530352" lvl="1" indent="0">
              <a:buNone/>
            </a:pPr>
            <a:endParaRPr lang="en-US" sz="2800" i="0" dirty="0">
              <a:solidFill>
                <a:srgbClr val="CB940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8872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8219" y="188448"/>
            <a:ext cx="11453567" cy="1112451"/>
          </a:xfrm>
        </p:spPr>
        <p:txBody>
          <a:bodyPr>
            <a:normAutofit/>
          </a:bodyPr>
          <a:lstStyle/>
          <a:p>
            <a:pPr algn="ctr"/>
            <a:r>
              <a:rPr lang="en-US" sz="3800" b="1" dirty="0">
                <a:solidFill>
                  <a:srgbClr val="CB940A"/>
                </a:solidFill>
                <a:latin typeface="Times New Roman" panose="02020603050405020304" pitchFamily="18" charset="0"/>
                <a:cs typeface="Times New Roman" panose="02020603050405020304" pitchFamily="18" charset="0"/>
              </a:rPr>
              <a:t>Rule 909 - Parenting Coordination</a:t>
            </a:r>
          </a:p>
        </p:txBody>
      </p:sp>
      <p:sp>
        <p:nvSpPr>
          <p:cNvPr id="3" name="Content Placeholder 2"/>
          <p:cNvSpPr>
            <a:spLocks noGrp="1"/>
          </p:cNvSpPr>
          <p:nvPr>
            <p:ph idx="1"/>
          </p:nvPr>
        </p:nvSpPr>
        <p:spPr>
          <a:xfrm>
            <a:off x="282804" y="1489435"/>
            <a:ext cx="11528982" cy="5005633"/>
          </a:xfrm>
        </p:spPr>
        <p:txBody>
          <a:bodyPr/>
          <a:lstStyle/>
          <a:p>
            <a:pPr>
              <a:buFont typeface="Courier New" panose="02070309020205020404" pitchFamily="49" charset="0"/>
              <a:buChar char="o"/>
            </a:pPr>
            <a:r>
              <a:rPr lang="en-US" sz="2800">
                <a:solidFill>
                  <a:srgbClr val="CB940A"/>
                </a:solidFill>
                <a:latin typeface="Times New Roman" panose="02020603050405020304" pitchFamily="18" charset="0"/>
                <a:cs typeface="Times New Roman" panose="02020603050405020304" pitchFamily="18" charset="0"/>
              </a:rPr>
              <a:t> New </a:t>
            </a:r>
            <a:r>
              <a:rPr lang="en-US" sz="2800" dirty="0">
                <a:solidFill>
                  <a:srgbClr val="CB940A"/>
                </a:solidFill>
                <a:latin typeface="Times New Roman" panose="02020603050405020304" pitchFamily="18" charset="0"/>
                <a:cs typeface="Times New Roman" panose="02020603050405020304" pitchFamily="18" charset="0"/>
              </a:rPr>
              <a:t>for a  court-appointed Parent Coordinator:</a:t>
            </a:r>
          </a:p>
          <a:p>
            <a:pPr>
              <a:buFont typeface="Courier New" panose="02070309020205020404" pitchFamily="49" charset="0"/>
              <a:buChar char="o"/>
            </a:pPr>
            <a:endParaRPr lang="en-US" sz="2800" dirty="0">
              <a:solidFill>
                <a:srgbClr val="CB940A"/>
              </a:solidFill>
              <a:latin typeface="Times New Roman" panose="02020603050405020304" pitchFamily="18" charset="0"/>
              <a:cs typeface="Times New Roman" panose="02020603050405020304" pitchFamily="18" charset="0"/>
            </a:endParaRPr>
          </a:p>
          <a:p>
            <a:pPr marL="914400" lvl="1" indent="-631825">
              <a:buFont typeface="Wingdings" panose="05000000000000000000" pitchFamily="2" charset="2"/>
              <a:buChar char="ü"/>
            </a:pPr>
            <a:r>
              <a:rPr lang="en-US" sz="2800" dirty="0">
                <a:solidFill>
                  <a:srgbClr val="CB940A"/>
                </a:solidFill>
                <a:latin typeface="Times New Roman" panose="02020603050405020304" pitchFamily="18" charset="0"/>
                <a:cs typeface="Times New Roman" panose="02020603050405020304" pitchFamily="18" charset="0"/>
              </a:rPr>
              <a:t>Must receive a </a:t>
            </a:r>
            <a:r>
              <a:rPr lang="en-US" sz="2800" b="1" dirty="0">
                <a:solidFill>
                  <a:srgbClr val="CB940A"/>
                </a:solidFill>
                <a:latin typeface="Times New Roman" panose="02020603050405020304" pitchFamily="18" charset="0"/>
                <a:cs typeface="Times New Roman" panose="02020603050405020304" pitchFamily="18" charset="0"/>
              </a:rPr>
              <a:t>written</a:t>
            </a:r>
            <a:r>
              <a:rPr lang="en-US" sz="2800" dirty="0">
                <a:solidFill>
                  <a:srgbClr val="CB940A"/>
                </a:solidFill>
                <a:latin typeface="Times New Roman" panose="02020603050405020304" pitchFamily="18" charset="0"/>
                <a:cs typeface="Times New Roman" panose="02020603050405020304" pitchFamily="18" charset="0"/>
              </a:rPr>
              <a:t> court order </a:t>
            </a:r>
            <a:r>
              <a:rPr lang="en-US" sz="2800" b="1" dirty="0">
                <a:solidFill>
                  <a:srgbClr val="CB940A"/>
                </a:solidFill>
                <a:latin typeface="Times New Roman" panose="02020603050405020304" pitchFamily="18" charset="0"/>
                <a:cs typeface="Times New Roman" panose="02020603050405020304" pitchFamily="18" charset="0"/>
              </a:rPr>
              <a:t>before</a:t>
            </a:r>
            <a:r>
              <a:rPr lang="en-US" sz="2800" dirty="0">
                <a:solidFill>
                  <a:srgbClr val="CB940A"/>
                </a:solidFill>
                <a:latin typeface="Times New Roman" panose="02020603050405020304" pitchFamily="18" charset="0"/>
                <a:cs typeface="Times New Roman" panose="02020603050405020304" pitchFamily="18" charset="0"/>
              </a:rPr>
              <a:t> commencing parent coordination.</a:t>
            </a:r>
          </a:p>
          <a:p>
            <a:pPr marL="914400" lvl="1" indent="-631825">
              <a:buFont typeface="Wingdings" panose="05000000000000000000" pitchFamily="2" charset="2"/>
              <a:buChar char="q"/>
            </a:pPr>
            <a:endParaRPr lang="en-US" sz="2800" dirty="0">
              <a:solidFill>
                <a:srgbClr val="CB940A"/>
              </a:solidFill>
              <a:latin typeface="Times New Roman" panose="02020603050405020304" pitchFamily="18" charset="0"/>
              <a:cs typeface="Times New Roman" panose="02020603050405020304" pitchFamily="18" charset="0"/>
            </a:endParaRPr>
          </a:p>
          <a:p>
            <a:pPr marL="914400" lvl="1" indent="-631825">
              <a:buFont typeface="Wingdings" panose="05000000000000000000" pitchFamily="2" charset="2"/>
              <a:buChar char="ü"/>
            </a:pPr>
            <a:r>
              <a:rPr lang="en-US" sz="2800" dirty="0">
                <a:solidFill>
                  <a:srgbClr val="CB940A"/>
                </a:solidFill>
                <a:latin typeface="Times New Roman" panose="02020603050405020304" pitchFamily="18" charset="0"/>
                <a:cs typeface="Times New Roman" panose="02020603050405020304" pitchFamily="18" charset="0"/>
              </a:rPr>
              <a:t>Must enter into a </a:t>
            </a:r>
            <a:r>
              <a:rPr lang="en-US" sz="2800" b="1" dirty="0">
                <a:solidFill>
                  <a:srgbClr val="CB940A"/>
                </a:solidFill>
                <a:latin typeface="Times New Roman" panose="02020603050405020304" pitchFamily="18" charset="0"/>
                <a:cs typeface="Times New Roman" panose="02020603050405020304" pitchFamily="18" charset="0"/>
              </a:rPr>
              <a:t>written agreement with the parties</a:t>
            </a:r>
            <a:r>
              <a:rPr lang="en-US" sz="2800" dirty="0">
                <a:solidFill>
                  <a:srgbClr val="CB940A"/>
                </a:solidFill>
                <a:latin typeface="Times New Roman" panose="02020603050405020304" pitchFamily="18" charset="0"/>
                <a:cs typeface="Times New Roman" panose="02020603050405020304" pitchFamily="18" charset="0"/>
              </a:rPr>
              <a:t>, including 5 enumerated items (e.g., procedure, fees/costs; confidentiality; etc.).</a:t>
            </a:r>
          </a:p>
          <a:p>
            <a:pPr marL="914400" lvl="1" indent="-631825">
              <a:buFont typeface="Wingdings" panose="05000000000000000000" pitchFamily="2" charset="2"/>
              <a:buChar char="q"/>
            </a:pPr>
            <a:endParaRPr lang="en-US" sz="2800" dirty="0">
              <a:solidFill>
                <a:srgbClr val="CB940A"/>
              </a:solidFill>
              <a:latin typeface="Times New Roman" panose="02020603050405020304" pitchFamily="18" charset="0"/>
              <a:cs typeface="Times New Roman" panose="02020603050405020304" pitchFamily="18" charset="0"/>
            </a:endParaRPr>
          </a:p>
          <a:p>
            <a:pPr marL="914400" lvl="1" indent="-631825">
              <a:buFont typeface="Wingdings" panose="05000000000000000000" pitchFamily="2" charset="2"/>
              <a:buChar char="ü"/>
            </a:pPr>
            <a:r>
              <a:rPr lang="en-US" sz="2800" dirty="0">
                <a:solidFill>
                  <a:srgbClr val="CB940A"/>
                </a:solidFill>
                <a:latin typeface="Times New Roman" panose="02020603050405020304" pitchFamily="18" charset="0"/>
                <a:cs typeface="Times New Roman" panose="02020603050405020304" pitchFamily="18" charset="0"/>
              </a:rPr>
              <a:t>Must </a:t>
            </a:r>
            <a:r>
              <a:rPr lang="en-US" sz="2800" b="1" dirty="0">
                <a:solidFill>
                  <a:srgbClr val="CB940A"/>
                </a:solidFill>
                <a:latin typeface="Times New Roman" panose="02020603050405020304" pitchFamily="18" charset="0"/>
                <a:cs typeface="Times New Roman" panose="02020603050405020304" pitchFamily="18" charset="0"/>
              </a:rPr>
              <a:t>screen and “continually monitor” for domestic violence</a:t>
            </a:r>
            <a:r>
              <a:rPr lang="en-US" sz="2800" dirty="0">
                <a:solidFill>
                  <a:srgbClr val="CB940A"/>
                </a:solidFill>
                <a:latin typeface="Times New Roman" panose="02020603050405020304" pitchFamily="18" charset="0"/>
                <a:cs typeface="Times New Roman" panose="02020603050405020304" pitchFamily="18" charset="0"/>
              </a:rPr>
              <a:t>, adapt process appropriately, and decline cases if not trained to handle these dynamics. </a:t>
            </a:r>
          </a:p>
        </p:txBody>
      </p:sp>
    </p:spTree>
    <p:extLst>
      <p:ext uri="{BB962C8B-B14F-4D97-AF65-F5344CB8AC3E}">
        <p14:creationId xmlns:p14="http://schemas.microsoft.com/office/powerpoint/2010/main" val="13214202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CE1E93-5E61-424D-876A-E2FE9F7D663E}"/>
              </a:ext>
            </a:extLst>
          </p:cNvPr>
          <p:cNvSpPr>
            <a:spLocks noGrp="1"/>
          </p:cNvSpPr>
          <p:nvPr>
            <p:ph type="title"/>
          </p:nvPr>
        </p:nvSpPr>
        <p:spPr>
          <a:xfrm>
            <a:off x="386499" y="311704"/>
            <a:ext cx="11415860" cy="863599"/>
          </a:xfrm>
        </p:spPr>
        <p:txBody>
          <a:bodyPr>
            <a:normAutofit/>
          </a:bodyPr>
          <a:lstStyle/>
          <a:p>
            <a:pPr algn="ctr"/>
            <a:r>
              <a:rPr lang="en-US" sz="3800" b="1" dirty="0">
                <a:solidFill>
                  <a:srgbClr val="CB940A"/>
                </a:solidFill>
                <a:latin typeface="Times New Roman" panose="02020603050405020304" pitchFamily="18" charset="0"/>
                <a:cs typeface="Times New Roman" panose="02020603050405020304" pitchFamily="18" charset="0"/>
              </a:rPr>
              <a:t>Rule 910 - Case Management</a:t>
            </a:r>
          </a:p>
        </p:txBody>
      </p:sp>
      <p:sp>
        <p:nvSpPr>
          <p:cNvPr id="3" name="Content Placeholder 2">
            <a:extLst>
              <a:ext uri="{FF2B5EF4-FFF2-40B4-BE49-F238E27FC236}">
                <a16:creationId xmlns:a16="http://schemas.microsoft.com/office/drawing/2014/main" xmlns="" id="{6A962E61-BE91-4A38-97D4-625FE85491CF}"/>
              </a:ext>
            </a:extLst>
          </p:cNvPr>
          <p:cNvSpPr>
            <a:spLocks noGrp="1"/>
          </p:cNvSpPr>
          <p:nvPr>
            <p:ph idx="1"/>
          </p:nvPr>
        </p:nvSpPr>
        <p:spPr>
          <a:xfrm>
            <a:off x="386499" y="1328228"/>
            <a:ext cx="11415860" cy="4968878"/>
          </a:xfrm>
        </p:spPr>
        <p:txBody>
          <a:bodyPr>
            <a:normAutofit/>
          </a:bodyPr>
          <a:lstStyle/>
          <a:p>
            <a:pPr>
              <a:buFont typeface="Courier New" panose="02070309020205020404" pitchFamily="49" charset="0"/>
              <a:buChar char="o"/>
            </a:pPr>
            <a:r>
              <a:rPr lang="en-US" sz="2800" dirty="0">
                <a:solidFill>
                  <a:srgbClr val="CB940A"/>
                </a:solidFill>
                <a:latin typeface="Times New Roman" panose="02020603050405020304" pitchFamily="18" charset="0"/>
                <a:cs typeface="Times New Roman" panose="02020603050405020304" pitchFamily="18" charset="0"/>
              </a:rPr>
              <a:t>  New for “Court-ordered case management”: </a:t>
            </a:r>
          </a:p>
          <a:p>
            <a:pPr lvl="1">
              <a:buFont typeface="Wingdings" panose="05000000000000000000" pitchFamily="2" charset="2"/>
              <a:buChar char="ü"/>
            </a:pPr>
            <a:endParaRPr lang="en-US" sz="2800" i="0" dirty="0">
              <a:solidFill>
                <a:srgbClr val="CB940A"/>
              </a:solidFill>
              <a:latin typeface="Times New Roman" panose="02020603050405020304" pitchFamily="18" charset="0"/>
              <a:cs typeface="Times New Roman" panose="02020603050405020304" pitchFamily="18" charset="0"/>
            </a:endParaRPr>
          </a:p>
          <a:p>
            <a:pPr marL="914400" lvl="1" indent="-452438">
              <a:buFont typeface="Wingdings" panose="05000000000000000000" pitchFamily="2" charset="2"/>
              <a:buChar char="ü"/>
            </a:pPr>
            <a:r>
              <a:rPr lang="en-US" i="0" dirty="0">
                <a:solidFill>
                  <a:srgbClr val="CB940A"/>
                </a:solidFill>
                <a:latin typeface="Times New Roman" panose="02020603050405020304" pitchFamily="18" charset="0"/>
                <a:cs typeface="Times New Roman" panose="02020603050405020304" pitchFamily="18" charset="0"/>
              </a:rPr>
              <a:t>Court </a:t>
            </a:r>
            <a:r>
              <a:rPr lang="en-US" dirty="0">
                <a:solidFill>
                  <a:srgbClr val="CB940A"/>
                </a:solidFill>
                <a:latin typeface="Times New Roman" panose="02020603050405020304" pitchFamily="18" charset="0"/>
                <a:cs typeface="Times New Roman" panose="02020603050405020304" pitchFamily="18" charset="0"/>
              </a:rPr>
              <a:t>must</a:t>
            </a:r>
            <a:r>
              <a:rPr lang="en-US" i="0" dirty="0">
                <a:solidFill>
                  <a:srgbClr val="CB940A"/>
                </a:solidFill>
                <a:latin typeface="Times New Roman" panose="02020603050405020304" pitchFamily="18" charset="0"/>
                <a:cs typeface="Times New Roman" panose="02020603050405020304" pitchFamily="18" charset="0"/>
              </a:rPr>
              <a:t> appoint a case manager </a:t>
            </a:r>
            <a:r>
              <a:rPr lang="en-US" b="1" i="0" dirty="0">
                <a:solidFill>
                  <a:srgbClr val="CB940A"/>
                </a:solidFill>
                <a:latin typeface="Times New Roman" panose="02020603050405020304" pitchFamily="18" charset="0"/>
                <a:cs typeface="Times New Roman" panose="02020603050405020304" pitchFamily="18" charset="0"/>
              </a:rPr>
              <a:t>qualified (and therefore “approved”) under Rule 911</a:t>
            </a:r>
            <a:r>
              <a:rPr lang="en-US" i="0" dirty="0">
                <a:solidFill>
                  <a:srgbClr val="CB940A"/>
                </a:solidFill>
                <a:latin typeface="Times New Roman" panose="02020603050405020304" pitchFamily="18" charset="0"/>
                <a:cs typeface="Times New Roman" panose="02020603050405020304" pitchFamily="18" charset="0"/>
              </a:rPr>
              <a:t> (including attorney-case managers).</a:t>
            </a:r>
          </a:p>
          <a:p>
            <a:pPr marL="914400" lvl="1" indent="-452438">
              <a:buFont typeface="Wingdings" panose="05000000000000000000" pitchFamily="2" charset="2"/>
              <a:buChar char="ü"/>
            </a:pPr>
            <a:endParaRPr lang="en-US" i="0" dirty="0">
              <a:solidFill>
                <a:srgbClr val="CB940A"/>
              </a:solidFill>
              <a:latin typeface="Times New Roman" panose="02020603050405020304" pitchFamily="18" charset="0"/>
              <a:cs typeface="Times New Roman" panose="02020603050405020304" pitchFamily="18" charset="0"/>
            </a:endParaRPr>
          </a:p>
          <a:p>
            <a:pPr marL="914400" lvl="1" indent="-452438">
              <a:buFont typeface="Wingdings" panose="05000000000000000000" pitchFamily="2" charset="2"/>
              <a:buChar char="ü"/>
            </a:pPr>
            <a:r>
              <a:rPr lang="en-US" i="0" dirty="0">
                <a:solidFill>
                  <a:srgbClr val="CB940A"/>
                </a:solidFill>
                <a:latin typeface="Times New Roman" panose="02020603050405020304" pitchFamily="18" charset="0"/>
                <a:cs typeface="Times New Roman" panose="02020603050405020304" pitchFamily="18" charset="0"/>
              </a:rPr>
              <a:t>Court must issue a </a:t>
            </a:r>
            <a:r>
              <a:rPr lang="en-US" b="1" i="0" dirty="0">
                <a:solidFill>
                  <a:srgbClr val="CB940A"/>
                </a:solidFill>
                <a:latin typeface="Times New Roman" panose="02020603050405020304" pitchFamily="18" charset="0"/>
                <a:cs typeface="Times New Roman" panose="02020603050405020304" pitchFamily="18" charset="0"/>
              </a:rPr>
              <a:t>written order appointing a specified case manager</a:t>
            </a:r>
            <a:r>
              <a:rPr lang="en-US" i="0" dirty="0">
                <a:solidFill>
                  <a:srgbClr val="CB940A"/>
                </a:solidFill>
                <a:latin typeface="Times New Roman" panose="02020603050405020304" pitchFamily="18" charset="0"/>
                <a:cs typeface="Times New Roman" panose="02020603050405020304" pitchFamily="18" charset="0"/>
              </a:rPr>
              <a:t>, identifying: dispute to be resolved, term of appointment, non-confidentiality, investigation parameters, scope of any report or recommendations to court, and fees.</a:t>
            </a:r>
          </a:p>
          <a:p>
            <a:pPr marL="914400" lvl="1" indent="-452438">
              <a:buFont typeface="Wingdings" panose="05000000000000000000" pitchFamily="2" charset="2"/>
              <a:buChar char="ü"/>
            </a:pPr>
            <a:endParaRPr lang="en-US" i="0" dirty="0">
              <a:solidFill>
                <a:srgbClr val="CB940A"/>
              </a:solidFill>
              <a:latin typeface="Times New Roman" panose="02020603050405020304" pitchFamily="18" charset="0"/>
              <a:cs typeface="Times New Roman" panose="02020603050405020304" pitchFamily="18" charset="0"/>
            </a:endParaRPr>
          </a:p>
          <a:p>
            <a:pPr marL="914400" lvl="1" indent="-452438">
              <a:buFont typeface="Wingdings" panose="05000000000000000000" pitchFamily="2" charset="2"/>
              <a:buChar char="ü"/>
            </a:pPr>
            <a:r>
              <a:rPr lang="en-US" b="1" dirty="0">
                <a:solidFill>
                  <a:srgbClr val="CB940A"/>
                </a:solidFill>
                <a:latin typeface="Times New Roman" panose="02020603050405020304" pitchFamily="18" charset="0"/>
                <a:cs typeface="Times New Roman" panose="02020603050405020304" pitchFamily="18" charset="0"/>
              </a:rPr>
              <a:t>Limited Case Management </a:t>
            </a:r>
            <a:r>
              <a:rPr lang="en-US" i="0" dirty="0">
                <a:solidFill>
                  <a:srgbClr val="CB940A"/>
                </a:solidFill>
                <a:latin typeface="Times New Roman" panose="02020603050405020304" pitchFamily="18" charset="0"/>
                <a:cs typeface="Times New Roman" panose="02020603050405020304" pitchFamily="18" charset="0"/>
              </a:rPr>
              <a:t>is defined as a type of “case management</a:t>
            </a:r>
            <a:r>
              <a:rPr lang="en-US" dirty="0">
                <a:solidFill>
                  <a:srgbClr val="CB940A"/>
                </a:solidFill>
                <a:latin typeface="Times New Roman" panose="02020603050405020304" pitchFamily="18" charset="0"/>
                <a:cs typeface="Times New Roman" panose="02020603050405020304" pitchFamily="18" charset="0"/>
              </a:rPr>
              <a:t>” subject to Rule 910</a:t>
            </a:r>
            <a:r>
              <a:rPr lang="en-US" i="0" dirty="0">
                <a:solidFill>
                  <a:srgbClr val="CB940A"/>
                </a:solidFill>
                <a:latin typeface="Times New Roman" panose="02020603050405020304" pitchFamily="18" charset="0"/>
                <a:cs typeface="Times New Roman" panose="02020603050405020304" pitchFamily="18" charset="0"/>
              </a:rPr>
              <a:t>, but with limits as to scope AND termination upon issuance of report/recommendations.</a:t>
            </a:r>
          </a:p>
        </p:txBody>
      </p:sp>
    </p:spTree>
    <p:extLst>
      <p:ext uri="{BB962C8B-B14F-4D97-AF65-F5344CB8AC3E}">
        <p14:creationId xmlns:p14="http://schemas.microsoft.com/office/powerpoint/2010/main" val="3511824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2804" y="245009"/>
            <a:ext cx="11660957" cy="1027610"/>
          </a:xfrm>
        </p:spPr>
        <p:txBody>
          <a:bodyPr>
            <a:normAutofit/>
          </a:bodyPr>
          <a:lstStyle/>
          <a:p>
            <a:pPr algn="ctr"/>
            <a:r>
              <a:rPr lang="en-US" sz="3800" b="1" dirty="0">
                <a:solidFill>
                  <a:srgbClr val="CB940A"/>
                </a:solidFill>
                <a:latin typeface="Times New Roman" panose="02020603050405020304" pitchFamily="18" charset="0"/>
                <a:cs typeface="Times New Roman" panose="02020603050405020304" pitchFamily="18" charset="0"/>
              </a:rPr>
              <a:t>Rule 910 - Case Management</a:t>
            </a:r>
          </a:p>
        </p:txBody>
      </p:sp>
      <p:sp>
        <p:nvSpPr>
          <p:cNvPr id="3" name="Content Placeholder 2"/>
          <p:cNvSpPr>
            <a:spLocks noGrp="1"/>
          </p:cNvSpPr>
          <p:nvPr>
            <p:ph idx="1"/>
          </p:nvPr>
        </p:nvSpPr>
        <p:spPr>
          <a:xfrm>
            <a:off x="414779" y="1583704"/>
            <a:ext cx="11434713" cy="4901172"/>
          </a:xfrm>
        </p:spPr>
        <p:txBody>
          <a:bodyPr/>
          <a:lstStyle/>
          <a:p>
            <a:pPr marL="530352" lvl="1" indent="0">
              <a:buNone/>
            </a:pPr>
            <a:endParaRPr lang="en-US" sz="2800" dirty="0">
              <a:solidFill>
                <a:srgbClr val="CB940A"/>
              </a:solidFill>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r>
              <a:rPr lang="en-US" sz="2800" dirty="0">
                <a:solidFill>
                  <a:srgbClr val="CB940A"/>
                </a:solidFill>
                <a:latin typeface="Times New Roman" panose="02020603050405020304" pitchFamily="18" charset="0"/>
                <a:cs typeface="Times New Roman" panose="02020603050405020304" pitchFamily="18" charset="0"/>
              </a:rPr>
              <a:t>  New for a  court-appointed Case Manager:</a:t>
            </a:r>
          </a:p>
          <a:p>
            <a:pPr>
              <a:buFont typeface="Courier New" panose="02070309020205020404" pitchFamily="49" charset="0"/>
              <a:buChar char="o"/>
            </a:pPr>
            <a:endParaRPr lang="en-US" sz="2800" b="1" dirty="0">
              <a:solidFill>
                <a:srgbClr val="CB940A"/>
              </a:solidFill>
              <a:highlight>
                <a:srgbClr val="FFFF00"/>
              </a:highlight>
              <a:latin typeface="Times New Roman" panose="02020603050405020304" pitchFamily="18" charset="0"/>
              <a:cs typeface="Times New Roman" panose="02020603050405020304" pitchFamily="18" charset="0"/>
            </a:endParaRPr>
          </a:p>
          <a:p>
            <a:pPr marL="914400" lvl="1" indent="-452438">
              <a:buFont typeface="Wingdings" panose="05000000000000000000" pitchFamily="2" charset="2"/>
              <a:buChar char="ü"/>
            </a:pPr>
            <a:r>
              <a:rPr lang="en-US" dirty="0">
                <a:solidFill>
                  <a:srgbClr val="CB940A"/>
                </a:solidFill>
                <a:latin typeface="Times New Roman" panose="02020603050405020304" pitchFamily="18" charset="0"/>
                <a:cs typeface="Times New Roman" panose="02020603050405020304" pitchFamily="18" charset="0"/>
              </a:rPr>
              <a:t>Must receive a </a:t>
            </a:r>
            <a:r>
              <a:rPr lang="en-US" b="1" dirty="0">
                <a:solidFill>
                  <a:srgbClr val="CB940A"/>
                </a:solidFill>
                <a:latin typeface="Times New Roman" panose="02020603050405020304" pitchFamily="18" charset="0"/>
                <a:cs typeface="Times New Roman" panose="02020603050405020304" pitchFamily="18" charset="0"/>
              </a:rPr>
              <a:t>written</a:t>
            </a:r>
            <a:r>
              <a:rPr lang="en-US" dirty="0">
                <a:solidFill>
                  <a:srgbClr val="CB940A"/>
                </a:solidFill>
                <a:latin typeface="Times New Roman" panose="02020603050405020304" pitchFamily="18" charset="0"/>
                <a:cs typeface="Times New Roman" panose="02020603050405020304" pitchFamily="18" charset="0"/>
              </a:rPr>
              <a:t> court order </a:t>
            </a:r>
            <a:r>
              <a:rPr lang="en-US" b="1" dirty="0">
                <a:solidFill>
                  <a:srgbClr val="CB940A"/>
                </a:solidFill>
                <a:latin typeface="Times New Roman" panose="02020603050405020304" pitchFamily="18" charset="0"/>
                <a:cs typeface="Times New Roman" panose="02020603050405020304" pitchFamily="18" charset="0"/>
              </a:rPr>
              <a:t>before</a:t>
            </a:r>
            <a:r>
              <a:rPr lang="en-US" dirty="0">
                <a:solidFill>
                  <a:srgbClr val="CB940A"/>
                </a:solidFill>
                <a:latin typeface="Times New Roman" panose="02020603050405020304" pitchFamily="18" charset="0"/>
                <a:cs typeface="Times New Roman" panose="02020603050405020304" pitchFamily="18" charset="0"/>
              </a:rPr>
              <a:t> commencing case management.</a:t>
            </a:r>
          </a:p>
          <a:p>
            <a:pPr marL="914400" lvl="1" indent="-452438">
              <a:buFont typeface="Wingdings" panose="05000000000000000000" pitchFamily="2" charset="2"/>
              <a:buChar char="ü"/>
            </a:pPr>
            <a:endParaRPr lang="en-US" dirty="0">
              <a:solidFill>
                <a:srgbClr val="CB940A"/>
              </a:solidFill>
              <a:latin typeface="Times New Roman" panose="02020603050405020304" pitchFamily="18" charset="0"/>
              <a:cs typeface="Times New Roman" panose="02020603050405020304" pitchFamily="18" charset="0"/>
            </a:endParaRPr>
          </a:p>
          <a:p>
            <a:pPr marL="914400" lvl="1" indent="-452438">
              <a:buFont typeface="Wingdings" panose="05000000000000000000" pitchFamily="2" charset="2"/>
              <a:buChar char="ü"/>
            </a:pPr>
            <a:r>
              <a:rPr lang="en-US" dirty="0">
                <a:solidFill>
                  <a:srgbClr val="CB940A"/>
                </a:solidFill>
                <a:latin typeface="Times New Roman" panose="02020603050405020304" pitchFamily="18" charset="0"/>
                <a:cs typeface="Times New Roman" panose="02020603050405020304" pitchFamily="18" charset="0"/>
              </a:rPr>
              <a:t>Must enter into a </a:t>
            </a:r>
            <a:r>
              <a:rPr lang="en-US" b="1" dirty="0">
                <a:solidFill>
                  <a:srgbClr val="CB940A"/>
                </a:solidFill>
                <a:latin typeface="Times New Roman" panose="02020603050405020304" pitchFamily="18" charset="0"/>
                <a:cs typeface="Times New Roman" panose="02020603050405020304" pitchFamily="18" charset="0"/>
              </a:rPr>
              <a:t>written agreement with the parties</a:t>
            </a:r>
            <a:r>
              <a:rPr lang="en-US" dirty="0">
                <a:solidFill>
                  <a:srgbClr val="CB940A"/>
                </a:solidFill>
                <a:latin typeface="Times New Roman" panose="02020603050405020304" pitchFamily="18" charset="0"/>
                <a:cs typeface="Times New Roman" panose="02020603050405020304" pitchFamily="18" charset="0"/>
              </a:rPr>
              <a:t>, including 5 enumerated items (e.g., procedure, fees/costs; confidentiality; etc.).</a:t>
            </a:r>
          </a:p>
          <a:p>
            <a:pPr marL="914400" lvl="1" indent="-452438">
              <a:buFont typeface="Wingdings" panose="05000000000000000000" pitchFamily="2" charset="2"/>
              <a:buChar char="ü"/>
            </a:pPr>
            <a:endParaRPr lang="en-US" dirty="0">
              <a:solidFill>
                <a:srgbClr val="CB940A"/>
              </a:solidFill>
              <a:latin typeface="Times New Roman" panose="02020603050405020304" pitchFamily="18" charset="0"/>
              <a:cs typeface="Times New Roman" panose="02020603050405020304" pitchFamily="18" charset="0"/>
            </a:endParaRPr>
          </a:p>
          <a:p>
            <a:pPr marL="914400" lvl="1" indent="-452438">
              <a:buFont typeface="Wingdings" panose="05000000000000000000" pitchFamily="2" charset="2"/>
              <a:buChar char="ü"/>
            </a:pPr>
            <a:r>
              <a:rPr lang="en-US" dirty="0">
                <a:solidFill>
                  <a:srgbClr val="CB940A"/>
                </a:solidFill>
                <a:latin typeface="Times New Roman" panose="02020603050405020304" pitchFamily="18" charset="0"/>
                <a:cs typeface="Times New Roman" panose="02020603050405020304" pitchFamily="18" charset="0"/>
              </a:rPr>
              <a:t>Must </a:t>
            </a:r>
            <a:r>
              <a:rPr lang="en-US" b="1" dirty="0">
                <a:solidFill>
                  <a:srgbClr val="CB940A"/>
                </a:solidFill>
                <a:latin typeface="Times New Roman" panose="02020603050405020304" pitchFamily="18" charset="0"/>
                <a:cs typeface="Times New Roman" panose="02020603050405020304" pitchFamily="18" charset="0"/>
              </a:rPr>
              <a:t>screen and “continually monitor” for domestic violence</a:t>
            </a:r>
            <a:r>
              <a:rPr lang="en-US" dirty="0">
                <a:solidFill>
                  <a:srgbClr val="CB940A"/>
                </a:solidFill>
                <a:latin typeface="Times New Roman" panose="02020603050405020304" pitchFamily="18" charset="0"/>
                <a:cs typeface="Times New Roman" panose="02020603050405020304" pitchFamily="18" charset="0"/>
              </a:rPr>
              <a:t>, adapt process appropriately, and decline cases if not trained to handle these dynamics.</a:t>
            </a:r>
          </a:p>
          <a:p>
            <a:endParaRPr lang="en-US" dirty="0">
              <a:solidFill>
                <a:srgbClr val="CB940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03811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CE1E93-5E61-424D-876A-E2FE9F7D663E}"/>
              </a:ext>
            </a:extLst>
          </p:cNvPr>
          <p:cNvSpPr>
            <a:spLocks noGrp="1"/>
          </p:cNvSpPr>
          <p:nvPr>
            <p:ph type="title"/>
          </p:nvPr>
        </p:nvSpPr>
        <p:spPr>
          <a:xfrm>
            <a:off x="433633" y="198583"/>
            <a:ext cx="11340445" cy="863599"/>
          </a:xfrm>
        </p:spPr>
        <p:txBody>
          <a:bodyPr>
            <a:normAutofit/>
          </a:bodyPr>
          <a:lstStyle/>
          <a:p>
            <a:pPr algn="ctr"/>
            <a:r>
              <a:rPr lang="en-US" sz="3800" b="1" dirty="0">
                <a:solidFill>
                  <a:srgbClr val="CB940A"/>
                </a:solidFill>
                <a:latin typeface="Times New Roman" panose="02020603050405020304" pitchFamily="18" charset="0"/>
                <a:cs typeface="Times New Roman" panose="02020603050405020304" pitchFamily="18" charset="0"/>
              </a:rPr>
              <a:t>Rule 911 – Approval and Renewal</a:t>
            </a:r>
          </a:p>
        </p:txBody>
      </p:sp>
      <p:sp>
        <p:nvSpPr>
          <p:cNvPr id="3" name="Content Placeholder 2">
            <a:extLst>
              <a:ext uri="{FF2B5EF4-FFF2-40B4-BE49-F238E27FC236}">
                <a16:creationId xmlns:a16="http://schemas.microsoft.com/office/drawing/2014/main" xmlns="" id="{6A962E61-BE91-4A38-97D4-625FE85491CF}"/>
              </a:ext>
            </a:extLst>
          </p:cNvPr>
          <p:cNvSpPr>
            <a:spLocks noGrp="1"/>
          </p:cNvSpPr>
          <p:nvPr>
            <p:ph idx="1"/>
          </p:nvPr>
        </p:nvSpPr>
        <p:spPr>
          <a:xfrm>
            <a:off x="433633" y="1574276"/>
            <a:ext cx="11340445" cy="4930219"/>
          </a:xfrm>
        </p:spPr>
        <p:txBody>
          <a:bodyPr>
            <a:normAutofit lnSpcReduction="10000"/>
          </a:bodyPr>
          <a:lstStyle/>
          <a:p>
            <a:pPr marL="461963" indent="-349250">
              <a:buFont typeface="Courier New" panose="02070309020205020404" pitchFamily="49" charset="0"/>
              <a:buChar char="o"/>
            </a:pPr>
            <a:r>
              <a:rPr lang="en-US" sz="2800" dirty="0">
                <a:solidFill>
                  <a:srgbClr val="CB940A"/>
                </a:solidFill>
                <a:latin typeface="Times New Roman" panose="02020603050405020304" pitchFamily="18" charset="0"/>
                <a:cs typeface="Times New Roman" panose="02020603050405020304" pitchFamily="18" charset="0"/>
              </a:rPr>
              <a:t>Mediators, domestic conciliators, parent coordinators and case managers (</a:t>
            </a:r>
            <a:r>
              <a:rPr lang="en-US" sz="2800" b="1" dirty="0">
                <a:solidFill>
                  <a:srgbClr val="CB940A"/>
                </a:solidFill>
                <a:latin typeface="Times New Roman" panose="02020603050405020304" pitchFamily="18" charset="0"/>
                <a:cs typeface="Times New Roman" panose="02020603050405020304" pitchFamily="18" charset="0"/>
              </a:rPr>
              <a:t>including limited case managers</a:t>
            </a:r>
            <a:r>
              <a:rPr lang="en-US" sz="2800" dirty="0">
                <a:solidFill>
                  <a:srgbClr val="CB940A"/>
                </a:solidFill>
                <a:latin typeface="Times New Roman" panose="02020603050405020304" pitchFamily="18" charset="0"/>
                <a:cs typeface="Times New Roman" panose="02020603050405020304" pitchFamily="18" charset="0"/>
              </a:rPr>
              <a:t>) who seek Supreme Court approval </a:t>
            </a:r>
            <a:r>
              <a:rPr lang="en-US" sz="2800" b="1" dirty="0">
                <a:solidFill>
                  <a:srgbClr val="CB940A"/>
                </a:solidFill>
                <a:latin typeface="Times New Roman" panose="02020603050405020304" pitchFamily="18" charset="0"/>
                <a:cs typeface="Times New Roman" panose="02020603050405020304" pitchFamily="18" charset="0"/>
              </a:rPr>
              <a:t>must apply via Rule 911</a:t>
            </a:r>
            <a:r>
              <a:rPr lang="en-US" sz="2800" dirty="0">
                <a:solidFill>
                  <a:srgbClr val="CB940A"/>
                </a:solidFill>
                <a:latin typeface="Times New Roman" panose="02020603050405020304" pitchFamily="18" charset="0"/>
                <a:cs typeface="Times New Roman" panose="02020603050405020304" pitchFamily="18" charset="0"/>
              </a:rPr>
              <a:t>.</a:t>
            </a:r>
          </a:p>
          <a:p>
            <a:pPr marL="461963" indent="-349250">
              <a:buFont typeface="Courier New" panose="02070309020205020404" pitchFamily="49" charset="0"/>
              <a:buChar char="o"/>
            </a:pPr>
            <a:endParaRPr lang="en-US" sz="2800" dirty="0">
              <a:solidFill>
                <a:srgbClr val="CB940A"/>
              </a:solidFill>
              <a:latin typeface="Times New Roman" panose="02020603050405020304" pitchFamily="18" charset="0"/>
              <a:cs typeface="Times New Roman" panose="02020603050405020304" pitchFamily="18" charset="0"/>
            </a:endParaRPr>
          </a:p>
          <a:p>
            <a:pPr marL="461963" indent="-349250">
              <a:buFont typeface="Courier New" panose="02070309020205020404" pitchFamily="49" charset="0"/>
              <a:buChar char="o"/>
            </a:pPr>
            <a:r>
              <a:rPr lang="en-US" sz="2800" dirty="0">
                <a:solidFill>
                  <a:srgbClr val="CB940A"/>
                </a:solidFill>
                <a:latin typeface="Times New Roman" panose="02020603050405020304" pitchFamily="18" charset="0"/>
                <a:cs typeface="Times New Roman" panose="02020603050405020304" pitchFamily="18" charset="0"/>
              </a:rPr>
              <a:t>Training and experience prerequisites for approval within each category of dispute resolution provider.</a:t>
            </a:r>
          </a:p>
          <a:p>
            <a:pPr marL="461963" indent="-349250">
              <a:buFont typeface="Courier New" panose="02070309020205020404" pitchFamily="49" charset="0"/>
              <a:buChar char="o"/>
            </a:pPr>
            <a:endParaRPr lang="en-US" sz="2800" dirty="0">
              <a:solidFill>
                <a:srgbClr val="CB940A"/>
              </a:solidFill>
              <a:latin typeface="Times New Roman" panose="02020603050405020304" pitchFamily="18" charset="0"/>
              <a:cs typeface="Times New Roman" panose="02020603050405020304" pitchFamily="18" charset="0"/>
            </a:endParaRPr>
          </a:p>
          <a:p>
            <a:pPr marL="461963" indent="-349250">
              <a:buFont typeface="Courier New" panose="02070309020205020404" pitchFamily="49" charset="0"/>
              <a:buChar char="o"/>
            </a:pPr>
            <a:r>
              <a:rPr lang="en-US" sz="2800" dirty="0">
                <a:solidFill>
                  <a:srgbClr val="CB940A"/>
                </a:solidFill>
                <a:latin typeface="Times New Roman" panose="02020603050405020304" pitchFamily="18" charset="0"/>
                <a:cs typeface="Times New Roman" panose="02020603050405020304" pitchFamily="18" charset="0"/>
              </a:rPr>
              <a:t>Components of the </a:t>
            </a:r>
            <a:r>
              <a:rPr lang="en-US" sz="2800" b="1" dirty="0">
                <a:solidFill>
                  <a:srgbClr val="CB940A"/>
                </a:solidFill>
                <a:latin typeface="Times New Roman" panose="02020603050405020304" pitchFamily="18" charset="0"/>
                <a:cs typeface="Times New Roman" panose="02020603050405020304" pitchFamily="18" charset="0"/>
              </a:rPr>
              <a:t>application for approval </a:t>
            </a:r>
            <a:r>
              <a:rPr lang="en-US" sz="2800" dirty="0">
                <a:solidFill>
                  <a:srgbClr val="CB940A"/>
                </a:solidFill>
                <a:latin typeface="Times New Roman" panose="02020603050405020304" pitchFamily="18" charset="0"/>
                <a:cs typeface="Times New Roman" panose="02020603050405020304" pitchFamily="18" charset="0"/>
              </a:rPr>
              <a:t>(e.g., proof of sliding fee scale, recommendation letters, etc.).</a:t>
            </a:r>
          </a:p>
          <a:p>
            <a:pPr marL="461963" indent="-349250">
              <a:buFont typeface="Courier New" panose="02070309020205020404" pitchFamily="49" charset="0"/>
              <a:buChar char="o"/>
            </a:pPr>
            <a:endParaRPr lang="en-US" sz="2800" dirty="0">
              <a:solidFill>
                <a:srgbClr val="CB940A"/>
              </a:solidFill>
              <a:latin typeface="Times New Roman" panose="02020603050405020304" pitchFamily="18" charset="0"/>
              <a:cs typeface="Times New Roman" panose="02020603050405020304" pitchFamily="18" charset="0"/>
            </a:endParaRPr>
          </a:p>
          <a:p>
            <a:pPr marL="461963" indent="-349250">
              <a:buFont typeface="Courier New" panose="02070309020205020404" pitchFamily="49" charset="0"/>
              <a:buChar char="o"/>
            </a:pPr>
            <a:r>
              <a:rPr lang="en-US" sz="2800" dirty="0">
                <a:solidFill>
                  <a:srgbClr val="CB940A"/>
                </a:solidFill>
                <a:latin typeface="Times New Roman" panose="02020603050405020304" pitchFamily="18" charset="0"/>
                <a:cs typeface="Times New Roman" panose="02020603050405020304" pitchFamily="18" charset="0"/>
              </a:rPr>
              <a:t>Requirements for </a:t>
            </a:r>
            <a:r>
              <a:rPr lang="en-US" sz="2800" b="1" dirty="0">
                <a:solidFill>
                  <a:srgbClr val="CB940A"/>
                </a:solidFill>
                <a:latin typeface="Times New Roman" panose="02020603050405020304" pitchFamily="18" charset="0"/>
                <a:cs typeface="Times New Roman" panose="02020603050405020304" pitchFamily="18" charset="0"/>
              </a:rPr>
              <a:t>renewal</a:t>
            </a:r>
            <a:r>
              <a:rPr lang="en-US" sz="2800" dirty="0">
                <a:solidFill>
                  <a:srgbClr val="CB940A"/>
                </a:solidFill>
                <a:latin typeface="Times New Roman" panose="02020603050405020304" pitchFamily="18" charset="0"/>
                <a:cs typeface="Times New Roman" panose="02020603050405020304" pitchFamily="18" charset="0"/>
              </a:rPr>
              <a:t> of approval.</a:t>
            </a:r>
          </a:p>
          <a:p>
            <a:pPr marL="530352" lvl="1" indent="0">
              <a:buNone/>
            </a:pPr>
            <a:endParaRPr lang="en-US" sz="2800" i="0" dirty="0"/>
          </a:p>
        </p:txBody>
      </p:sp>
    </p:spTree>
    <p:extLst>
      <p:ext uri="{BB962C8B-B14F-4D97-AF65-F5344CB8AC3E}">
        <p14:creationId xmlns:p14="http://schemas.microsoft.com/office/powerpoint/2010/main" val="1818260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71340" y="197875"/>
            <a:ext cx="11123629" cy="1074744"/>
          </a:xfrm>
        </p:spPr>
        <p:txBody>
          <a:bodyPr>
            <a:normAutofit/>
          </a:bodyPr>
          <a:lstStyle/>
          <a:p>
            <a:pPr algn="ctr"/>
            <a:r>
              <a:rPr lang="en-US" sz="3800" b="1" dirty="0">
                <a:solidFill>
                  <a:srgbClr val="CB940A"/>
                </a:solidFill>
                <a:latin typeface="Times New Roman" panose="02020603050405020304" pitchFamily="18" charset="0"/>
                <a:cs typeface="Times New Roman" panose="02020603050405020304" pitchFamily="18" charset="0"/>
              </a:rPr>
              <a:t>Rule 911 – Approval and Renewal</a:t>
            </a:r>
            <a:endParaRPr lang="en-US" sz="3800" dirty="0">
              <a:solidFill>
                <a:srgbClr val="CB940A"/>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20512" y="1583704"/>
            <a:ext cx="11632676" cy="4722828"/>
          </a:xfrm>
        </p:spPr>
        <p:txBody>
          <a:bodyPr/>
          <a:lstStyle/>
          <a:p>
            <a:pPr marL="339725" indent="-339725">
              <a:buFont typeface="Courier New" panose="02070309020205020404" pitchFamily="49" charset="0"/>
              <a:buChar char="o"/>
            </a:pPr>
            <a:r>
              <a:rPr lang="en-US" sz="2800" dirty="0">
                <a:solidFill>
                  <a:srgbClr val="CB940A"/>
                </a:solidFill>
                <a:latin typeface="Times New Roman" panose="02020603050405020304" pitchFamily="18" charset="0"/>
                <a:cs typeface="Times New Roman" panose="02020603050405020304" pitchFamily="18" charset="0"/>
              </a:rPr>
              <a:t>Waiver of requirements &amp; Review (appeal) process for approval &amp; renewal decisions.</a:t>
            </a:r>
          </a:p>
          <a:p>
            <a:pPr marL="339725" indent="-339725">
              <a:buFont typeface="Courier New" panose="02070309020205020404" pitchFamily="49" charset="0"/>
              <a:buChar char="o"/>
            </a:pPr>
            <a:endParaRPr lang="en-US" sz="2800" dirty="0">
              <a:solidFill>
                <a:srgbClr val="CB940A"/>
              </a:solidFill>
              <a:latin typeface="Times New Roman" panose="02020603050405020304" pitchFamily="18" charset="0"/>
              <a:cs typeface="Times New Roman" panose="02020603050405020304" pitchFamily="18" charset="0"/>
            </a:endParaRPr>
          </a:p>
          <a:p>
            <a:pPr marL="0" indent="339725">
              <a:buFont typeface="Courier New" panose="02070309020205020404" pitchFamily="49" charset="0"/>
              <a:buChar char="o"/>
            </a:pPr>
            <a:r>
              <a:rPr lang="en-US" sz="2800" dirty="0">
                <a:solidFill>
                  <a:srgbClr val="CB940A"/>
                </a:solidFill>
                <a:latin typeface="Times New Roman" panose="02020603050405020304" pitchFamily="18" charset="0"/>
                <a:cs typeface="Times New Roman" panose="02020603050405020304" pitchFamily="18" charset="0"/>
              </a:rPr>
              <a:t>“Grandfathering” of currently approved mediators – Rule 911(e).</a:t>
            </a:r>
          </a:p>
          <a:p>
            <a:pPr marL="0" indent="339725">
              <a:buFont typeface="Courier New" panose="02070309020205020404" pitchFamily="49" charset="0"/>
              <a:buChar char="o"/>
            </a:pPr>
            <a:endParaRPr lang="en-US" sz="2800" dirty="0">
              <a:solidFill>
                <a:srgbClr val="CB940A"/>
              </a:solidFill>
              <a:latin typeface="Times New Roman" panose="02020603050405020304" pitchFamily="18" charset="0"/>
              <a:cs typeface="Times New Roman" panose="02020603050405020304" pitchFamily="18" charset="0"/>
            </a:endParaRPr>
          </a:p>
          <a:p>
            <a:pPr marL="339725" indent="-339725">
              <a:buFont typeface="Courier New" panose="02070309020205020404" pitchFamily="49" charset="0"/>
              <a:buChar char="o"/>
            </a:pPr>
            <a:r>
              <a:rPr lang="en-US" sz="2800" dirty="0">
                <a:solidFill>
                  <a:srgbClr val="CB940A"/>
                </a:solidFill>
                <a:latin typeface="Times New Roman" panose="02020603050405020304" pitchFamily="18" charset="0"/>
                <a:cs typeface="Times New Roman" panose="02020603050405020304" pitchFamily="18" charset="0"/>
              </a:rPr>
              <a:t>New for aspiring mediators:</a:t>
            </a:r>
          </a:p>
          <a:p>
            <a:pPr marL="914400" lvl="1" indent="-574675">
              <a:buFont typeface="Wingdings" panose="05000000000000000000" pitchFamily="2" charset="2"/>
              <a:buChar char="ü"/>
            </a:pPr>
            <a:r>
              <a:rPr lang="en-US" dirty="0">
                <a:solidFill>
                  <a:srgbClr val="CB940A"/>
                </a:solidFill>
                <a:latin typeface="Times New Roman" panose="02020603050405020304" pitchFamily="18" charset="0"/>
                <a:cs typeface="Times New Roman" panose="02020603050405020304" pitchFamily="18" charset="0"/>
              </a:rPr>
              <a:t>Participation in an </a:t>
            </a:r>
            <a:r>
              <a:rPr lang="en-US" b="1" dirty="0">
                <a:solidFill>
                  <a:srgbClr val="CB940A"/>
                </a:solidFill>
                <a:latin typeface="Times New Roman" panose="02020603050405020304" pitchFamily="18" charset="0"/>
                <a:cs typeface="Times New Roman" panose="02020603050405020304" pitchFamily="18" charset="0"/>
              </a:rPr>
              <a:t>approved Mediation Practicum supervised by an approved mentor mediator</a:t>
            </a:r>
            <a:r>
              <a:rPr lang="en-US" dirty="0">
                <a:solidFill>
                  <a:srgbClr val="CB940A"/>
                </a:solidFill>
                <a:latin typeface="Times New Roman" panose="02020603050405020304" pitchFamily="18" charset="0"/>
                <a:cs typeface="Times New Roman" panose="02020603050405020304" pitchFamily="18" charset="0"/>
              </a:rPr>
              <a:t>.</a:t>
            </a:r>
          </a:p>
          <a:p>
            <a:pPr marL="914400" lvl="1" indent="-574675">
              <a:buFont typeface="Wingdings" panose="05000000000000000000" pitchFamily="2" charset="2"/>
              <a:buChar char="ü"/>
            </a:pPr>
            <a:endParaRPr lang="en-US" dirty="0">
              <a:solidFill>
                <a:srgbClr val="CB940A"/>
              </a:solidFill>
              <a:latin typeface="Times New Roman" panose="02020603050405020304" pitchFamily="18" charset="0"/>
              <a:cs typeface="Times New Roman" panose="02020603050405020304" pitchFamily="18" charset="0"/>
            </a:endParaRPr>
          </a:p>
          <a:p>
            <a:pPr marL="914400" lvl="1" indent="-574675">
              <a:buFont typeface="Wingdings" panose="05000000000000000000" pitchFamily="2" charset="2"/>
              <a:buChar char="ü"/>
            </a:pPr>
            <a:r>
              <a:rPr lang="en-US" dirty="0">
                <a:solidFill>
                  <a:srgbClr val="CB940A"/>
                </a:solidFill>
                <a:latin typeface="Times New Roman" panose="02020603050405020304" pitchFamily="18" charset="0"/>
                <a:cs typeface="Times New Roman" panose="02020603050405020304" pitchFamily="18" charset="0"/>
              </a:rPr>
              <a:t>Requirements for “dual mediation approval” in a single application are enumerated.</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1519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370C4B-2351-4DF0-A56F-79B3500E8D04}"/>
              </a:ext>
            </a:extLst>
          </p:cNvPr>
          <p:cNvSpPr>
            <a:spLocks noGrp="1"/>
          </p:cNvSpPr>
          <p:nvPr>
            <p:ph type="title"/>
          </p:nvPr>
        </p:nvSpPr>
        <p:spPr>
          <a:xfrm>
            <a:off x="465667" y="365125"/>
            <a:ext cx="11269133" cy="887671"/>
          </a:xfrm>
        </p:spPr>
        <p:txBody>
          <a:bodyPr>
            <a:noAutofit/>
          </a:bodyPr>
          <a:lstStyle/>
          <a:p>
            <a:pPr algn="ctr"/>
            <a:r>
              <a:rPr lang="en-US" sz="3400" b="1" dirty="0">
                <a:solidFill>
                  <a:srgbClr val="CB940A"/>
                </a:solidFill>
                <a:uFill>
                  <a:solidFill>
                    <a:srgbClr val="CB940A"/>
                  </a:solidFill>
                </a:uFill>
                <a:latin typeface="Times New Roman" panose="02020603050405020304" pitchFamily="18" charset="0"/>
                <a:cs typeface="Times New Roman" panose="02020603050405020304" pitchFamily="18" charset="0"/>
              </a:rPr>
              <a:t>History of Kansas Statutory &amp; Related Dispute Resolution Rules</a:t>
            </a:r>
          </a:p>
        </p:txBody>
      </p:sp>
      <p:sp>
        <p:nvSpPr>
          <p:cNvPr id="3" name="Content Placeholder 2">
            <a:extLst>
              <a:ext uri="{FF2B5EF4-FFF2-40B4-BE49-F238E27FC236}">
                <a16:creationId xmlns:a16="http://schemas.microsoft.com/office/drawing/2014/main" xmlns="" id="{0F5AC642-0126-4090-945A-4BF9407367E5}"/>
              </a:ext>
            </a:extLst>
          </p:cNvPr>
          <p:cNvSpPr>
            <a:spLocks noGrp="1"/>
          </p:cNvSpPr>
          <p:nvPr>
            <p:ph idx="1"/>
          </p:nvPr>
        </p:nvSpPr>
        <p:spPr>
          <a:xfrm>
            <a:off x="465667" y="1252797"/>
            <a:ext cx="11269133" cy="5233439"/>
          </a:xfrm>
        </p:spPr>
        <p:txBody>
          <a:bodyPr>
            <a:normAutofit fontScale="92500" lnSpcReduction="10000"/>
          </a:bodyPr>
          <a:lstStyle/>
          <a:p>
            <a:pPr marL="0" indent="0">
              <a:buNone/>
            </a:pPr>
            <a:endParaRPr lang="en-US" sz="2400" dirty="0">
              <a:solidFill>
                <a:srgbClr val="CB940A"/>
              </a:solidFill>
            </a:endParaRPr>
          </a:p>
          <a:p>
            <a:pPr marL="0" indent="0">
              <a:buNone/>
            </a:pPr>
            <a:r>
              <a:rPr lang="en-US" sz="2400" b="1" dirty="0">
                <a:solidFill>
                  <a:srgbClr val="CB940A"/>
                </a:solidFill>
                <a:latin typeface="Times New Roman" panose="02020603050405020304" pitchFamily="18" charset="0"/>
                <a:cs typeface="Times New Roman" panose="02020603050405020304" pitchFamily="18" charset="0"/>
              </a:rPr>
              <a:t>1985</a:t>
            </a:r>
            <a:r>
              <a:rPr lang="en-US" sz="2400" dirty="0">
                <a:solidFill>
                  <a:srgbClr val="CB940A"/>
                </a:solidFill>
                <a:latin typeface="Times New Roman" panose="02020603050405020304" pitchFamily="18" charset="0"/>
                <a:cs typeface="Times New Roman" panose="02020603050405020304" pitchFamily="18" charset="0"/>
              </a:rPr>
              <a:t>	</a:t>
            </a:r>
            <a:r>
              <a:rPr lang="en-US" sz="2400" b="1" dirty="0">
                <a:solidFill>
                  <a:srgbClr val="CB940A"/>
                </a:solidFill>
                <a:latin typeface="Times New Roman" panose="02020603050405020304" pitchFamily="18" charset="0"/>
                <a:cs typeface="Times New Roman" panose="02020603050405020304" pitchFamily="18" charset="0"/>
              </a:rPr>
              <a:t>K.S.A. 23-3501 - 23-3506</a:t>
            </a:r>
            <a:r>
              <a:rPr lang="en-US" sz="2400" dirty="0">
                <a:solidFill>
                  <a:srgbClr val="CB940A"/>
                </a:solidFill>
                <a:latin typeface="Times New Roman" panose="02020603050405020304" pitchFamily="18" charset="0"/>
                <a:cs typeface="Times New Roman" panose="02020603050405020304" pitchFamily="18" charset="0"/>
              </a:rPr>
              <a:t>: Mediation in domestic disputes</a:t>
            </a:r>
          </a:p>
          <a:p>
            <a:pPr marL="0" indent="0">
              <a:buNone/>
            </a:pPr>
            <a:endParaRPr lang="en-US" sz="2400" dirty="0">
              <a:solidFill>
                <a:srgbClr val="CB940A"/>
              </a:solidFill>
              <a:latin typeface="Times New Roman" panose="02020603050405020304" pitchFamily="18" charset="0"/>
              <a:cs typeface="Times New Roman" panose="02020603050405020304" pitchFamily="18" charset="0"/>
            </a:endParaRPr>
          </a:p>
          <a:p>
            <a:pPr marL="0" indent="0">
              <a:buNone/>
            </a:pPr>
            <a:r>
              <a:rPr lang="en-US" sz="2400" b="1" dirty="0">
                <a:solidFill>
                  <a:srgbClr val="CB940A"/>
                </a:solidFill>
                <a:latin typeface="Times New Roman" panose="02020603050405020304" pitchFamily="18" charset="0"/>
                <a:cs typeface="Times New Roman" panose="02020603050405020304" pitchFamily="18" charset="0"/>
              </a:rPr>
              <a:t>1987</a:t>
            </a:r>
            <a:r>
              <a:rPr lang="en-US" sz="2400" dirty="0">
                <a:solidFill>
                  <a:srgbClr val="CB940A"/>
                </a:solidFill>
                <a:latin typeface="Times New Roman" panose="02020603050405020304" pitchFamily="18" charset="0"/>
                <a:cs typeface="Times New Roman" panose="02020603050405020304" pitchFamily="18" charset="0"/>
              </a:rPr>
              <a:t>	</a:t>
            </a:r>
            <a:r>
              <a:rPr lang="en-US" sz="2400" b="1" dirty="0">
                <a:solidFill>
                  <a:srgbClr val="CB940A"/>
                </a:solidFill>
                <a:latin typeface="Times New Roman" panose="02020603050405020304" pitchFamily="18" charset="0"/>
                <a:cs typeface="Times New Roman" panose="02020603050405020304" pitchFamily="18" charset="0"/>
              </a:rPr>
              <a:t>SCR 901: </a:t>
            </a:r>
            <a:r>
              <a:rPr lang="en-US" sz="2400" dirty="0">
                <a:solidFill>
                  <a:srgbClr val="CB940A"/>
                </a:solidFill>
                <a:latin typeface="Times New Roman" panose="02020603050405020304" pitchFamily="18" charset="0"/>
                <a:cs typeface="Times New Roman" panose="02020603050405020304" pitchFamily="18" charset="0"/>
              </a:rPr>
              <a:t>Mediation general rule [focus on attorney-mediators]</a:t>
            </a:r>
          </a:p>
          <a:p>
            <a:pPr marL="0" indent="0">
              <a:buNone/>
            </a:pPr>
            <a:endParaRPr lang="en-US" sz="2400" dirty="0">
              <a:solidFill>
                <a:srgbClr val="CB940A"/>
              </a:solidFill>
              <a:latin typeface="Times New Roman" panose="02020603050405020304" pitchFamily="18" charset="0"/>
              <a:cs typeface="Times New Roman" panose="02020603050405020304" pitchFamily="18" charset="0"/>
            </a:endParaRPr>
          </a:p>
          <a:p>
            <a:pPr marL="0" indent="0">
              <a:buNone/>
            </a:pPr>
            <a:r>
              <a:rPr lang="en-US" sz="2400" b="1" dirty="0">
                <a:solidFill>
                  <a:srgbClr val="CB940A"/>
                </a:solidFill>
                <a:latin typeface="Times New Roman" panose="02020603050405020304" pitchFamily="18" charset="0"/>
                <a:cs typeface="Times New Roman" panose="02020603050405020304" pitchFamily="18" charset="0"/>
              </a:rPr>
              <a:t>1994</a:t>
            </a:r>
            <a:r>
              <a:rPr lang="en-US" sz="2400" dirty="0">
                <a:solidFill>
                  <a:srgbClr val="CB940A"/>
                </a:solidFill>
                <a:latin typeface="Times New Roman" panose="02020603050405020304" pitchFamily="18" charset="0"/>
                <a:cs typeface="Times New Roman" panose="02020603050405020304" pitchFamily="18" charset="0"/>
              </a:rPr>
              <a:t>	</a:t>
            </a:r>
            <a:r>
              <a:rPr lang="en-US" sz="2400" b="1" dirty="0">
                <a:solidFill>
                  <a:srgbClr val="CB940A"/>
                </a:solidFill>
                <a:latin typeface="Times New Roman" panose="02020603050405020304" pitchFamily="18" charset="0"/>
                <a:cs typeface="Times New Roman" panose="02020603050405020304" pitchFamily="18" charset="0"/>
              </a:rPr>
              <a:t>K.S.A. 5-501 et seq</a:t>
            </a:r>
            <a:r>
              <a:rPr lang="en-US" sz="2400" dirty="0">
                <a:solidFill>
                  <a:srgbClr val="CB940A"/>
                </a:solidFill>
                <a:latin typeface="Times New Roman" panose="02020603050405020304" pitchFamily="18" charset="0"/>
                <a:cs typeface="Times New Roman" panose="02020603050405020304" pitchFamily="18" charset="0"/>
              </a:rPr>
              <a:t>: Dispute Resolution Act</a:t>
            </a:r>
          </a:p>
          <a:p>
            <a:pPr marL="0" indent="0">
              <a:buNone/>
            </a:pPr>
            <a:endParaRPr lang="en-US" sz="2400" dirty="0">
              <a:solidFill>
                <a:srgbClr val="CB940A"/>
              </a:solidFill>
              <a:latin typeface="Times New Roman" panose="02020603050405020304" pitchFamily="18" charset="0"/>
              <a:cs typeface="Times New Roman" panose="02020603050405020304" pitchFamily="18" charset="0"/>
            </a:endParaRPr>
          </a:p>
          <a:p>
            <a:pPr marL="0" indent="0">
              <a:buNone/>
            </a:pPr>
            <a:r>
              <a:rPr lang="en-US" sz="2400" b="1" dirty="0">
                <a:solidFill>
                  <a:srgbClr val="CB940A"/>
                </a:solidFill>
                <a:latin typeface="Times New Roman" panose="02020603050405020304" pitchFamily="18" charset="0"/>
                <a:cs typeface="Times New Roman" panose="02020603050405020304" pitchFamily="18" charset="0"/>
              </a:rPr>
              <a:t>1996</a:t>
            </a:r>
            <a:r>
              <a:rPr lang="en-US" sz="2400" dirty="0">
                <a:solidFill>
                  <a:srgbClr val="CB940A"/>
                </a:solidFill>
                <a:latin typeface="Times New Roman" panose="02020603050405020304" pitchFamily="18" charset="0"/>
                <a:cs typeface="Times New Roman" panose="02020603050405020304" pitchFamily="18" charset="0"/>
              </a:rPr>
              <a:t>	</a:t>
            </a:r>
            <a:r>
              <a:rPr lang="en-US" sz="2400" b="1" dirty="0">
                <a:solidFill>
                  <a:srgbClr val="CB940A"/>
                </a:solidFill>
                <a:latin typeface="Times New Roman" panose="02020603050405020304" pitchFamily="18" charset="0"/>
                <a:cs typeface="Times New Roman" panose="02020603050405020304" pitchFamily="18" charset="0"/>
              </a:rPr>
              <a:t>SCR 902-904: </a:t>
            </a:r>
            <a:r>
              <a:rPr lang="en-US" sz="2400" dirty="0">
                <a:solidFill>
                  <a:srgbClr val="CB940A"/>
                </a:solidFill>
                <a:latin typeface="Times New Roman" panose="02020603050405020304" pitchFamily="18" charset="0"/>
                <a:cs typeface="Times New Roman" panose="02020603050405020304" pitchFamily="18" charset="0"/>
              </a:rPr>
              <a:t>ADR definitions, mediator qualifications, ethics, CME</a:t>
            </a:r>
          </a:p>
          <a:p>
            <a:pPr marL="0" indent="0">
              <a:buNone/>
            </a:pPr>
            <a:r>
              <a:rPr lang="en-US" sz="2400" dirty="0">
                <a:solidFill>
                  <a:srgbClr val="CB940A"/>
                </a:solidFill>
                <a:latin typeface="Times New Roman" panose="02020603050405020304" pitchFamily="18" charset="0"/>
                <a:cs typeface="Times New Roman" panose="02020603050405020304" pitchFamily="18" charset="0"/>
              </a:rPr>
              <a:t>	</a:t>
            </a:r>
            <a:r>
              <a:rPr lang="en-US" sz="2400" b="1" dirty="0">
                <a:solidFill>
                  <a:srgbClr val="CB940A"/>
                </a:solidFill>
                <a:latin typeface="Times New Roman" panose="02020603050405020304" pitchFamily="18" charset="0"/>
                <a:cs typeface="Times New Roman" panose="02020603050405020304" pitchFamily="18" charset="0"/>
              </a:rPr>
              <a:t>K.S.A. 23-3507 - 23-3509: </a:t>
            </a:r>
            <a:r>
              <a:rPr lang="en-US" sz="2400" dirty="0">
                <a:solidFill>
                  <a:srgbClr val="CB940A"/>
                </a:solidFill>
                <a:latin typeface="Times New Roman" panose="02020603050405020304" pitchFamily="18" charset="0"/>
                <a:cs typeface="Times New Roman" panose="02020603050405020304" pitchFamily="18" charset="0"/>
              </a:rPr>
              <a:t>Case Management in domestic disputes</a:t>
            </a:r>
          </a:p>
          <a:p>
            <a:pPr marL="0" indent="0">
              <a:buNone/>
            </a:pPr>
            <a:endParaRPr lang="en-US" sz="2400" dirty="0">
              <a:solidFill>
                <a:srgbClr val="CB940A"/>
              </a:solidFill>
              <a:latin typeface="Times New Roman" panose="02020603050405020304" pitchFamily="18" charset="0"/>
              <a:cs typeface="Times New Roman" panose="02020603050405020304" pitchFamily="18" charset="0"/>
            </a:endParaRPr>
          </a:p>
          <a:p>
            <a:pPr marL="0" indent="0">
              <a:buNone/>
            </a:pPr>
            <a:r>
              <a:rPr lang="en-US" sz="2400" b="1" dirty="0">
                <a:solidFill>
                  <a:srgbClr val="CB940A"/>
                </a:solidFill>
                <a:latin typeface="Times New Roman" panose="02020603050405020304" pitchFamily="18" charset="0"/>
                <a:cs typeface="Times New Roman" panose="02020603050405020304" pitchFamily="18" charset="0"/>
              </a:rPr>
              <a:t>2001</a:t>
            </a:r>
            <a:r>
              <a:rPr lang="en-US" sz="2400" dirty="0">
                <a:solidFill>
                  <a:srgbClr val="CB940A"/>
                </a:solidFill>
                <a:latin typeface="Times New Roman" panose="02020603050405020304" pitchFamily="18" charset="0"/>
                <a:cs typeface="Times New Roman" panose="02020603050405020304" pitchFamily="18" charset="0"/>
              </a:rPr>
              <a:t>	</a:t>
            </a:r>
            <a:r>
              <a:rPr lang="en-US" sz="2400" b="1" dirty="0">
                <a:solidFill>
                  <a:srgbClr val="CB940A"/>
                </a:solidFill>
                <a:latin typeface="Times New Roman" panose="02020603050405020304" pitchFamily="18" charset="0"/>
                <a:cs typeface="Times New Roman" panose="02020603050405020304" pitchFamily="18" charset="0"/>
              </a:rPr>
              <a:t>K.S.A. 5-509</a:t>
            </a:r>
            <a:r>
              <a:rPr lang="en-US" sz="2400" dirty="0">
                <a:solidFill>
                  <a:srgbClr val="CB940A"/>
                </a:solidFill>
                <a:latin typeface="Times New Roman" panose="02020603050405020304" pitchFamily="18" charset="0"/>
                <a:cs typeface="Times New Roman" panose="02020603050405020304" pitchFamily="18" charset="0"/>
              </a:rPr>
              <a:t>: 	amended to allow judges to order mediation by approved mediators </a:t>
            </a:r>
          </a:p>
          <a:p>
            <a:pPr marL="0" indent="0">
              <a:buNone/>
            </a:pPr>
            <a:r>
              <a:rPr lang="en-US" sz="2400" dirty="0">
                <a:solidFill>
                  <a:srgbClr val="CB940A"/>
                </a:solidFill>
                <a:latin typeface="Times New Roman" panose="02020603050405020304" pitchFamily="18" charset="0"/>
                <a:cs typeface="Times New Roman" panose="02020603050405020304" pitchFamily="18" charset="0"/>
              </a:rPr>
              <a:t>			or licensed attorneys</a:t>
            </a:r>
          </a:p>
        </p:txBody>
      </p:sp>
    </p:spTree>
    <p:extLst>
      <p:ext uri="{BB962C8B-B14F-4D97-AF65-F5344CB8AC3E}">
        <p14:creationId xmlns:p14="http://schemas.microsoft.com/office/powerpoint/2010/main" val="39819534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CE1E93-5E61-424D-876A-E2FE9F7D663E}"/>
              </a:ext>
            </a:extLst>
          </p:cNvPr>
          <p:cNvSpPr>
            <a:spLocks noGrp="1"/>
          </p:cNvSpPr>
          <p:nvPr>
            <p:ph type="title"/>
          </p:nvPr>
        </p:nvSpPr>
        <p:spPr>
          <a:xfrm>
            <a:off x="358219" y="330559"/>
            <a:ext cx="11491274" cy="863599"/>
          </a:xfrm>
        </p:spPr>
        <p:txBody>
          <a:bodyPr>
            <a:normAutofit/>
          </a:bodyPr>
          <a:lstStyle/>
          <a:p>
            <a:pPr algn="ctr"/>
            <a:r>
              <a:rPr lang="en-US" sz="4000" b="1" dirty="0">
                <a:solidFill>
                  <a:srgbClr val="CB940A"/>
                </a:solidFill>
                <a:latin typeface="Times New Roman" panose="02020603050405020304" pitchFamily="18" charset="0"/>
                <a:cs typeface="Times New Roman" panose="02020603050405020304" pitchFamily="18" charset="0"/>
              </a:rPr>
              <a:t>Rule 912 – Mentor Mediator Approval and Renewal</a:t>
            </a:r>
          </a:p>
        </p:txBody>
      </p:sp>
      <p:sp>
        <p:nvSpPr>
          <p:cNvPr id="3" name="Content Placeholder 2">
            <a:extLst>
              <a:ext uri="{FF2B5EF4-FFF2-40B4-BE49-F238E27FC236}">
                <a16:creationId xmlns:a16="http://schemas.microsoft.com/office/drawing/2014/main" xmlns="" id="{6A962E61-BE91-4A38-97D4-625FE85491CF}"/>
              </a:ext>
            </a:extLst>
          </p:cNvPr>
          <p:cNvSpPr>
            <a:spLocks noGrp="1"/>
          </p:cNvSpPr>
          <p:nvPr>
            <p:ph idx="1"/>
          </p:nvPr>
        </p:nvSpPr>
        <p:spPr>
          <a:xfrm>
            <a:off x="358219" y="1376313"/>
            <a:ext cx="11491274" cy="5165890"/>
          </a:xfrm>
        </p:spPr>
        <p:txBody>
          <a:bodyPr>
            <a:normAutofit/>
          </a:bodyPr>
          <a:lstStyle/>
          <a:p>
            <a:pPr marL="282575" indent="-282575"/>
            <a:endParaRPr lang="en-US" sz="2800" i="1" dirty="0">
              <a:solidFill>
                <a:srgbClr val="CB940A"/>
              </a:solidFill>
              <a:latin typeface="Times New Roman" panose="02020603050405020304" pitchFamily="18" charset="0"/>
              <a:cs typeface="Times New Roman" panose="02020603050405020304" pitchFamily="18" charset="0"/>
            </a:endParaRPr>
          </a:p>
          <a:p>
            <a:pPr marL="339725" indent="-339725">
              <a:buFont typeface="Courier New" panose="02070309020205020404" pitchFamily="49" charset="0"/>
              <a:buChar char="o"/>
            </a:pPr>
            <a:r>
              <a:rPr lang="en-US" sz="2800" dirty="0">
                <a:solidFill>
                  <a:srgbClr val="CB940A"/>
                </a:solidFill>
                <a:latin typeface="Times New Roman" panose="02020603050405020304" pitchFamily="18" charset="0"/>
                <a:cs typeface="Times New Roman" panose="02020603050405020304" pitchFamily="18" charset="0"/>
              </a:rPr>
              <a:t>Mentor mediators who seek Supreme Court approval </a:t>
            </a:r>
            <a:r>
              <a:rPr lang="en-US" sz="2800" b="1" dirty="0">
                <a:solidFill>
                  <a:srgbClr val="CB940A"/>
                </a:solidFill>
                <a:latin typeface="Times New Roman" panose="02020603050405020304" pitchFamily="18" charset="0"/>
                <a:cs typeface="Times New Roman" panose="02020603050405020304" pitchFamily="18" charset="0"/>
              </a:rPr>
              <a:t>must apply via Rule 912.</a:t>
            </a:r>
            <a:r>
              <a:rPr lang="en-US" sz="2800" dirty="0">
                <a:solidFill>
                  <a:srgbClr val="CB940A"/>
                </a:solidFill>
                <a:latin typeface="Times New Roman" panose="02020603050405020304" pitchFamily="18" charset="0"/>
                <a:cs typeface="Times New Roman" panose="02020603050405020304" pitchFamily="18" charset="0"/>
              </a:rPr>
              <a:t> </a:t>
            </a:r>
          </a:p>
          <a:p>
            <a:pPr marL="282575" indent="-282575"/>
            <a:endParaRPr lang="en-US" sz="2800" dirty="0">
              <a:solidFill>
                <a:srgbClr val="CB940A"/>
              </a:solidFill>
              <a:latin typeface="Times New Roman" panose="02020603050405020304" pitchFamily="18" charset="0"/>
              <a:cs typeface="Times New Roman" panose="02020603050405020304" pitchFamily="18" charset="0"/>
            </a:endParaRPr>
          </a:p>
          <a:p>
            <a:pPr marL="339725" indent="-339725">
              <a:buFont typeface="Courier New" panose="02070309020205020404" pitchFamily="49" charset="0"/>
              <a:buChar char="o"/>
            </a:pPr>
            <a:r>
              <a:rPr lang="en-US" sz="2800" dirty="0">
                <a:solidFill>
                  <a:srgbClr val="CB940A"/>
                </a:solidFill>
                <a:latin typeface="Times New Roman" panose="02020603050405020304" pitchFamily="18" charset="0"/>
                <a:cs typeface="Times New Roman" panose="02020603050405020304" pitchFamily="18" charset="0"/>
              </a:rPr>
              <a:t>Training and experience prerequisites for approval as a mentor mediator.</a:t>
            </a:r>
          </a:p>
          <a:p>
            <a:pPr marL="339725" indent="-339725"/>
            <a:endParaRPr lang="en-US" sz="2800" dirty="0">
              <a:solidFill>
                <a:srgbClr val="CB940A"/>
              </a:solidFill>
              <a:latin typeface="Times New Roman" panose="02020603050405020304" pitchFamily="18" charset="0"/>
              <a:cs typeface="Times New Roman" panose="02020603050405020304" pitchFamily="18" charset="0"/>
            </a:endParaRPr>
          </a:p>
          <a:p>
            <a:pPr marL="339725" indent="-339725">
              <a:buFont typeface="Courier New" panose="02070309020205020404" pitchFamily="49" charset="0"/>
              <a:buChar char="o"/>
            </a:pPr>
            <a:r>
              <a:rPr lang="en-US" sz="2800" dirty="0">
                <a:solidFill>
                  <a:srgbClr val="CB940A"/>
                </a:solidFill>
                <a:latin typeface="Times New Roman" panose="02020603050405020304" pitchFamily="18" charset="0"/>
                <a:cs typeface="Times New Roman" panose="02020603050405020304" pitchFamily="18" charset="0"/>
              </a:rPr>
              <a:t>Components of the </a:t>
            </a:r>
            <a:r>
              <a:rPr lang="en-US" sz="2800" b="1" dirty="0">
                <a:solidFill>
                  <a:srgbClr val="CB940A"/>
                </a:solidFill>
                <a:latin typeface="Times New Roman" panose="02020603050405020304" pitchFamily="18" charset="0"/>
                <a:cs typeface="Times New Roman" panose="02020603050405020304" pitchFamily="18" charset="0"/>
              </a:rPr>
              <a:t>application for approval</a:t>
            </a:r>
            <a:r>
              <a:rPr lang="en-US" sz="2800" dirty="0">
                <a:solidFill>
                  <a:srgbClr val="CB940A"/>
                </a:solidFill>
                <a:latin typeface="Times New Roman" panose="02020603050405020304" pitchFamily="18" charset="0"/>
                <a:cs typeface="Times New Roman" panose="02020603050405020304" pitchFamily="18" charset="0"/>
              </a:rPr>
              <a:t> (e.g., experience, recommendation letters, etc.).</a:t>
            </a:r>
          </a:p>
          <a:p>
            <a:pPr marL="339725" indent="-339725"/>
            <a:endParaRPr lang="en-US" sz="2800" dirty="0">
              <a:solidFill>
                <a:srgbClr val="CB940A"/>
              </a:solidFill>
              <a:latin typeface="Times New Roman" panose="02020603050405020304" pitchFamily="18" charset="0"/>
              <a:cs typeface="Times New Roman" panose="02020603050405020304" pitchFamily="18" charset="0"/>
            </a:endParaRPr>
          </a:p>
          <a:p>
            <a:pPr marL="339725" indent="-339725">
              <a:buFont typeface="Courier New" panose="02070309020205020404" pitchFamily="49" charset="0"/>
              <a:buChar char="o"/>
            </a:pPr>
            <a:r>
              <a:rPr lang="en-US" sz="2800" dirty="0">
                <a:solidFill>
                  <a:srgbClr val="CB940A"/>
                </a:solidFill>
                <a:latin typeface="Times New Roman" panose="02020603050405020304" pitchFamily="18" charset="0"/>
                <a:cs typeface="Times New Roman" panose="02020603050405020304" pitchFamily="18" charset="0"/>
              </a:rPr>
              <a:t>Requirements for </a:t>
            </a:r>
            <a:r>
              <a:rPr lang="en-US" sz="2800" b="1" dirty="0">
                <a:solidFill>
                  <a:srgbClr val="CB940A"/>
                </a:solidFill>
                <a:latin typeface="Times New Roman" panose="02020603050405020304" pitchFamily="18" charset="0"/>
                <a:cs typeface="Times New Roman" panose="02020603050405020304" pitchFamily="18" charset="0"/>
              </a:rPr>
              <a:t>renewal</a:t>
            </a:r>
            <a:r>
              <a:rPr lang="en-US" sz="2800" dirty="0">
                <a:solidFill>
                  <a:srgbClr val="CB940A"/>
                </a:solidFill>
                <a:latin typeface="Times New Roman" panose="02020603050405020304" pitchFamily="18" charset="0"/>
                <a:cs typeface="Times New Roman" panose="02020603050405020304" pitchFamily="18" charset="0"/>
              </a:rPr>
              <a:t> of approval.</a:t>
            </a:r>
          </a:p>
          <a:p>
            <a:pPr marL="0" indent="0">
              <a:buNone/>
            </a:pPr>
            <a:endParaRPr lang="en-US" sz="2800" dirty="0">
              <a:solidFill>
                <a:srgbClr val="CB940A"/>
              </a:solidFill>
            </a:endParaRPr>
          </a:p>
          <a:p>
            <a:pPr marL="530352" lvl="1" indent="0">
              <a:buNone/>
            </a:pPr>
            <a:endParaRPr lang="en-US" sz="2800" i="0" dirty="0"/>
          </a:p>
        </p:txBody>
      </p:sp>
    </p:spTree>
    <p:extLst>
      <p:ext uri="{BB962C8B-B14F-4D97-AF65-F5344CB8AC3E}">
        <p14:creationId xmlns:p14="http://schemas.microsoft.com/office/powerpoint/2010/main" val="37828404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9028" y="320424"/>
            <a:ext cx="11528980" cy="961622"/>
          </a:xfrm>
        </p:spPr>
        <p:txBody>
          <a:bodyPr>
            <a:normAutofit/>
          </a:bodyPr>
          <a:lstStyle/>
          <a:p>
            <a:pPr algn="ctr"/>
            <a:r>
              <a:rPr lang="en-US" sz="3600" b="1" dirty="0">
                <a:solidFill>
                  <a:srgbClr val="CB940A"/>
                </a:solidFill>
                <a:latin typeface="Times New Roman" panose="02020603050405020304" pitchFamily="18" charset="0"/>
                <a:cs typeface="Times New Roman" panose="02020603050405020304" pitchFamily="18" charset="0"/>
              </a:rPr>
              <a:t>Rule 912 – Mentor Mediator Approval and Renewal</a:t>
            </a:r>
            <a:endParaRPr lang="en-US" sz="3600" dirty="0">
              <a:solidFill>
                <a:srgbClr val="CB940A"/>
              </a:solidFill>
            </a:endParaRPr>
          </a:p>
        </p:txBody>
      </p:sp>
      <p:sp>
        <p:nvSpPr>
          <p:cNvPr id="3" name="Content Placeholder 2"/>
          <p:cNvSpPr>
            <a:spLocks noGrp="1"/>
          </p:cNvSpPr>
          <p:nvPr>
            <p:ph idx="1"/>
          </p:nvPr>
        </p:nvSpPr>
        <p:spPr>
          <a:xfrm>
            <a:off x="289028" y="1564849"/>
            <a:ext cx="11528980" cy="4873657"/>
          </a:xfrm>
        </p:spPr>
        <p:txBody>
          <a:bodyPr>
            <a:normAutofit lnSpcReduction="10000"/>
          </a:bodyPr>
          <a:lstStyle/>
          <a:p>
            <a:pPr marL="339725" lvl="1" indent="-339725">
              <a:buFont typeface="Courier New" panose="02070309020205020404" pitchFamily="49" charset="0"/>
              <a:buChar char="o"/>
            </a:pPr>
            <a:r>
              <a:rPr lang="en-US" sz="2800" dirty="0">
                <a:solidFill>
                  <a:srgbClr val="CB940A"/>
                </a:solidFill>
                <a:latin typeface="Times New Roman" panose="02020603050405020304" pitchFamily="18" charset="0"/>
                <a:cs typeface="Times New Roman" panose="02020603050405020304" pitchFamily="18" charset="0"/>
              </a:rPr>
              <a:t>Waiver of requirements &amp; Review (appeal) process for approval &amp; renewal decisions.</a:t>
            </a:r>
          </a:p>
          <a:p>
            <a:pPr marL="282575" indent="-282575"/>
            <a:endParaRPr lang="en-US" sz="2800" dirty="0">
              <a:solidFill>
                <a:srgbClr val="CB940A"/>
              </a:solidFill>
              <a:latin typeface="Times New Roman" panose="02020603050405020304" pitchFamily="18" charset="0"/>
              <a:cs typeface="Times New Roman" panose="02020603050405020304" pitchFamily="18" charset="0"/>
            </a:endParaRPr>
          </a:p>
          <a:p>
            <a:pPr marL="339725" indent="-339725">
              <a:buFont typeface="Courier New" panose="02070309020205020404" pitchFamily="49" charset="0"/>
              <a:buChar char="o"/>
            </a:pPr>
            <a:r>
              <a:rPr lang="en-US" sz="2800" dirty="0">
                <a:solidFill>
                  <a:srgbClr val="CB940A"/>
                </a:solidFill>
                <a:latin typeface="Times New Roman" panose="02020603050405020304" pitchFamily="18" charset="0"/>
                <a:cs typeface="Times New Roman" panose="02020603050405020304" pitchFamily="18" charset="0"/>
              </a:rPr>
              <a:t>New for aspiring mentor mediators:</a:t>
            </a:r>
          </a:p>
          <a:p>
            <a:pPr marL="914400" lvl="1" indent="-631825">
              <a:buFont typeface="Wingdings" panose="05000000000000000000" pitchFamily="2" charset="2"/>
              <a:buChar char="ü"/>
            </a:pPr>
            <a:r>
              <a:rPr lang="en-US" b="1" dirty="0">
                <a:solidFill>
                  <a:srgbClr val="CB940A"/>
                </a:solidFill>
                <a:latin typeface="Times New Roman" panose="02020603050405020304" pitchFamily="18" charset="0"/>
                <a:cs typeface="Times New Roman" panose="02020603050405020304" pitchFamily="18" charset="0"/>
              </a:rPr>
              <a:t>Experience</a:t>
            </a:r>
            <a:r>
              <a:rPr lang="en-US" dirty="0">
                <a:solidFill>
                  <a:srgbClr val="CB940A"/>
                </a:solidFill>
                <a:latin typeface="Times New Roman" panose="02020603050405020304" pitchFamily="18" charset="0"/>
                <a:cs typeface="Times New Roman" panose="02020603050405020304" pitchFamily="18" charset="0"/>
              </a:rPr>
              <a:t>:  lead mediator for ten (10) mediation cases in area where mentor mediator approval is sought.</a:t>
            </a:r>
          </a:p>
          <a:p>
            <a:pPr marL="914400" lvl="1" indent="-631825">
              <a:buFont typeface="Wingdings" panose="05000000000000000000" pitchFamily="2" charset="2"/>
              <a:buChar char="ü"/>
            </a:pPr>
            <a:r>
              <a:rPr lang="en-US" b="1" dirty="0">
                <a:solidFill>
                  <a:srgbClr val="CB940A"/>
                </a:solidFill>
                <a:latin typeface="Times New Roman" panose="02020603050405020304" pitchFamily="18" charset="0"/>
                <a:cs typeface="Times New Roman" panose="02020603050405020304" pitchFamily="18" charset="0"/>
              </a:rPr>
              <a:t>Training</a:t>
            </a:r>
            <a:r>
              <a:rPr lang="en-US" dirty="0">
                <a:solidFill>
                  <a:srgbClr val="CB940A"/>
                </a:solidFill>
                <a:latin typeface="Times New Roman" panose="02020603050405020304" pitchFamily="18" charset="0"/>
                <a:cs typeface="Times New Roman" panose="02020603050405020304" pitchFamily="18" charset="0"/>
              </a:rPr>
              <a:t>:  Six (6) hours of approved mentor mediation training required.</a:t>
            </a:r>
          </a:p>
          <a:p>
            <a:pPr marL="914400" lvl="1" indent="-631825">
              <a:buFont typeface="Wingdings" panose="05000000000000000000" pitchFamily="2" charset="2"/>
              <a:buChar char="ü"/>
            </a:pPr>
            <a:r>
              <a:rPr lang="en-US" b="1" dirty="0" err="1">
                <a:solidFill>
                  <a:srgbClr val="CB940A"/>
                </a:solidFill>
                <a:latin typeface="Times New Roman" panose="02020603050405020304" pitchFamily="18" charset="0"/>
                <a:cs typeface="Times New Roman" panose="02020603050405020304" pitchFamily="18" charset="0"/>
              </a:rPr>
              <a:t>CDRE</a:t>
            </a:r>
            <a:r>
              <a:rPr lang="en-US" b="1" dirty="0">
                <a:solidFill>
                  <a:srgbClr val="CB940A"/>
                </a:solidFill>
                <a:latin typeface="Times New Roman" panose="02020603050405020304" pitchFamily="18" charset="0"/>
                <a:cs typeface="Times New Roman" panose="02020603050405020304" pitchFamily="18" charset="0"/>
              </a:rPr>
              <a:t>:  </a:t>
            </a:r>
            <a:r>
              <a:rPr lang="en-US" dirty="0">
                <a:solidFill>
                  <a:srgbClr val="CB940A"/>
                </a:solidFill>
                <a:latin typeface="Times New Roman" panose="02020603050405020304" pitchFamily="18" charset="0"/>
                <a:cs typeface="Times New Roman" panose="02020603050405020304" pitchFamily="18" charset="0"/>
              </a:rPr>
              <a:t>40 hours post-approval as a mediator</a:t>
            </a:r>
          </a:p>
          <a:p>
            <a:pPr lvl="1">
              <a:buFont typeface="Wingdings" panose="05000000000000000000" pitchFamily="2" charset="2"/>
              <a:buChar char="q"/>
            </a:pPr>
            <a:endParaRPr lang="en-US" sz="2800" dirty="0">
              <a:solidFill>
                <a:srgbClr val="CB940A"/>
              </a:solidFill>
              <a:latin typeface="Times New Roman" panose="02020603050405020304" pitchFamily="18" charset="0"/>
              <a:cs typeface="Times New Roman" panose="02020603050405020304" pitchFamily="18" charset="0"/>
            </a:endParaRPr>
          </a:p>
          <a:p>
            <a:pPr marL="339725" lvl="0" indent="-339725">
              <a:buFont typeface="Courier New" panose="02070309020205020404" pitchFamily="49" charset="0"/>
              <a:buChar char="o"/>
            </a:pPr>
            <a:r>
              <a:rPr lang="en-US" sz="2800" dirty="0">
                <a:solidFill>
                  <a:srgbClr val="CB940A"/>
                </a:solidFill>
                <a:latin typeface="Times New Roman" panose="02020603050405020304" pitchFamily="18" charset="0"/>
                <a:cs typeface="Times New Roman" panose="02020603050405020304" pitchFamily="18" charset="0"/>
              </a:rPr>
              <a:t>“Grandfathering” for mentor mediators that have previously received training.  Training will be provided for currently approved mentor mediators that would like to maintain the designation – Rule 912(c)(4)(B).</a:t>
            </a:r>
          </a:p>
          <a:p>
            <a:endParaRPr lang="en-US" dirty="0">
              <a:solidFill>
                <a:srgbClr val="CB940A"/>
              </a:solidFill>
            </a:endParaRPr>
          </a:p>
        </p:txBody>
      </p:sp>
    </p:spTree>
    <p:extLst>
      <p:ext uri="{BB962C8B-B14F-4D97-AF65-F5344CB8AC3E}">
        <p14:creationId xmlns:p14="http://schemas.microsoft.com/office/powerpoint/2010/main" val="24868483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CE1E93-5E61-424D-876A-E2FE9F7D663E}"/>
              </a:ext>
            </a:extLst>
          </p:cNvPr>
          <p:cNvSpPr>
            <a:spLocks noGrp="1"/>
          </p:cNvSpPr>
          <p:nvPr>
            <p:ph type="title"/>
          </p:nvPr>
        </p:nvSpPr>
        <p:spPr>
          <a:xfrm>
            <a:off x="259237" y="302278"/>
            <a:ext cx="11670383" cy="863599"/>
          </a:xfrm>
        </p:spPr>
        <p:txBody>
          <a:bodyPr>
            <a:normAutofit/>
          </a:bodyPr>
          <a:lstStyle/>
          <a:p>
            <a:pPr algn="ctr"/>
            <a:r>
              <a:rPr lang="en-US" sz="4000" b="1" dirty="0">
                <a:solidFill>
                  <a:srgbClr val="CB940A"/>
                </a:solidFill>
                <a:latin typeface="Times New Roman" panose="02020603050405020304" pitchFamily="18" charset="0"/>
                <a:cs typeface="Times New Roman" panose="02020603050405020304" pitchFamily="18" charset="0"/>
              </a:rPr>
              <a:t>Rule 913 – Program Approval and Renewal</a:t>
            </a:r>
          </a:p>
        </p:txBody>
      </p:sp>
      <p:sp>
        <p:nvSpPr>
          <p:cNvPr id="3" name="Content Placeholder 2">
            <a:extLst>
              <a:ext uri="{FF2B5EF4-FFF2-40B4-BE49-F238E27FC236}">
                <a16:creationId xmlns:a16="http://schemas.microsoft.com/office/drawing/2014/main" xmlns="" id="{6A962E61-BE91-4A38-97D4-625FE85491CF}"/>
              </a:ext>
            </a:extLst>
          </p:cNvPr>
          <p:cNvSpPr>
            <a:spLocks noGrp="1"/>
          </p:cNvSpPr>
          <p:nvPr>
            <p:ph idx="1"/>
          </p:nvPr>
        </p:nvSpPr>
        <p:spPr>
          <a:xfrm>
            <a:off x="395926" y="1611983"/>
            <a:ext cx="11397006" cy="4883085"/>
          </a:xfrm>
        </p:spPr>
        <p:txBody>
          <a:bodyPr>
            <a:normAutofit/>
          </a:bodyPr>
          <a:lstStyle/>
          <a:p>
            <a:pPr marL="339725" indent="-339725">
              <a:buFont typeface="Courier New" panose="02070309020205020404" pitchFamily="49" charset="0"/>
              <a:buChar char="o"/>
            </a:pPr>
            <a:endParaRPr lang="en-US" sz="2800" i="1" dirty="0">
              <a:solidFill>
                <a:srgbClr val="CB940A"/>
              </a:solidFill>
              <a:latin typeface="Times New Roman" panose="02020603050405020304" pitchFamily="18" charset="0"/>
              <a:cs typeface="Times New Roman" panose="02020603050405020304" pitchFamily="18" charset="0"/>
            </a:endParaRPr>
          </a:p>
          <a:p>
            <a:pPr marL="339725" indent="-339725">
              <a:buFont typeface="Courier New" panose="02070309020205020404" pitchFamily="49" charset="0"/>
              <a:buChar char="o"/>
            </a:pPr>
            <a:r>
              <a:rPr lang="en-US" sz="2800" dirty="0">
                <a:solidFill>
                  <a:srgbClr val="CB940A"/>
                </a:solidFill>
                <a:latin typeface="Times New Roman" panose="02020603050405020304" pitchFamily="18" charset="0"/>
                <a:cs typeface="Times New Roman" panose="02020603050405020304" pitchFamily="18" charset="0"/>
              </a:rPr>
              <a:t>Programs seeking Supreme Court approval </a:t>
            </a:r>
            <a:r>
              <a:rPr lang="en-US" sz="2800" b="1" dirty="0">
                <a:solidFill>
                  <a:srgbClr val="CB940A"/>
                </a:solidFill>
                <a:latin typeface="Times New Roman" panose="02020603050405020304" pitchFamily="18" charset="0"/>
                <a:cs typeface="Times New Roman" panose="02020603050405020304" pitchFamily="18" charset="0"/>
              </a:rPr>
              <a:t>must apply via Rule 913</a:t>
            </a:r>
            <a:r>
              <a:rPr lang="en-US" sz="2800" dirty="0">
                <a:solidFill>
                  <a:srgbClr val="CB940A"/>
                </a:solidFill>
                <a:latin typeface="Times New Roman" panose="02020603050405020304" pitchFamily="18" charset="0"/>
                <a:cs typeface="Times New Roman" panose="02020603050405020304" pitchFamily="18" charset="0"/>
              </a:rPr>
              <a:t>.</a:t>
            </a:r>
          </a:p>
          <a:p>
            <a:pPr marL="339725" indent="-339725">
              <a:buNone/>
            </a:pPr>
            <a:r>
              <a:rPr lang="en-US" sz="2800" dirty="0">
                <a:solidFill>
                  <a:srgbClr val="CB940A"/>
                </a:solidFill>
                <a:latin typeface="Times New Roman" panose="02020603050405020304" pitchFamily="18" charset="0"/>
                <a:cs typeface="Times New Roman" panose="02020603050405020304" pitchFamily="18" charset="0"/>
              </a:rPr>
              <a:t> </a:t>
            </a:r>
          </a:p>
          <a:p>
            <a:pPr marL="339725" indent="-339725">
              <a:buFont typeface="Courier New" panose="02070309020205020404" pitchFamily="49" charset="0"/>
              <a:buChar char="o"/>
            </a:pPr>
            <a:r>
              <a:rPr lang="en-US" sz="2800" dirty="0">
                <a:solidFill>
                  <a:srgbClr val="CB940A"/>
                </a:solidFill>
                <a:latin typeface="Times New Roman" panose="02020603050405020304" pitchFamily="18" charset="0"/>
                <a:cs typeface="Times New Roman" panose="02020603050405020304" pitchFamily="18" charset="0"/>
              </a:rPr>
              <a:t>Components of the </a:t>
            </a:r>
            <a:r>
              <a:rPr lang="en-US" sz="2800" b="1" dirty="0">
                <a:solidFill>
                  <a:srgbClr val="CB940A"/>
                </a:solidFill>
                <a:latin typeface="Times New Roman" panose="02020603050405020304" pitchFamily="18" charset="0"/>
                <a:cs typeface="Times New Roman" panose="02020603050405020304" pitchFamily="18" charset="0"/>
              </a:rPr>
              <a:t>application for approval </a:t>
            </a:r>
            <a:r>
              <a:rPr lang="en-US" sz="2800" dirty="0">
                <a:solidFill>
                  <a:srgbClr val="CB940A"/>
                </a:solidFill>
                <a:latin typeface="Times New Roman" panose="02020603050405020304" pitchFamily="18" charset="0"/>
                <a:cs typeface="Times New Roman" panose="02020603050405020304" pitchFamily="18" charset="0"/>
              </a:rPr>
              <a:t>(e.g., documentation of information required under K.S.A. 5-507, services to be provided, sliding fee scale, etc.).</a:t>
            </a:r>
          </a:p>
          <a:p>
            <a:pPr marL="339725" indent="-339725">
              <a:buFont typeface="Courier New" panose="02070309020205020404" pitchFamily="49" charset="0"/>
              <a:buChar char="o"/>
            </a:pPr>
            <a:endParaRPr lang="en-US" sz="2800" dirty="0">
              <a:solidFill>
                <a:srgbClr val="CB940A"/>
              </a:solidFill>
              <a:latin typeface="Times New Roman" panose="02020603050405020304" pitchFamily="18" charset="0"/>
              <a:cs typeface="Times New Roman" panose="02020603050405020304" pitchFamily="18" charset="0"/>
            </a:endParaRPr>
          </a:p>
          <a:p>
            <a:pPr marL="339725" indent="-339725">
              <a:buFont typeface="Courier New" panose="02070309020205020404" pitchFamily="49" charset="0"/>
              <a:buChar char="o"/>
            </a:pPr>
            <a:r>
              <a:rPr lang="en-US" sz="2800" dirty="0">
                <a:solidFill>
                  <a:srgbClr val="CB940A"/>
                </a:solidFill>
                <a:latin typeface="Times New Roman" panose="02020603050405020304" pitchFamily="18" charset="0"/>
                <a:cs typeface="Times New Roman" panose="02020603050405020304" pitchFamily="18" charset="0"/>
              </a:rPr>
              <a:t>Requirements for </a:t>
            </a:r>
            <a:r>
              <a:rPr lang="en-US" sz="2800" b="1" dirty="0">
                <a:solidFill>
                  <a:srgbClr val="CB940A"/>
                </a:solidFill>
                <a:latin typeface="Times New Roman" panose="02020603050405020304" pitchFamily="18" charset="0"/>
                <a:cs typeface="Times New Roman" panose="02020603050405020304" pitchFamily="18" charset="0"/>
              </a:rPr>
              <a:t>renewal</a:t>
            </a:r>
            <a:r>
              <a:rPr lang="en-US" sz="2800" dirty="0">
                <a:solidFill>
                  <a:srgbClr val="CB940A"/>
                </a:solidFill>
                <a:latin typeface="Times New Roman" panose="02020603050405020304" pitchFamily="18" charset="0"/>
                <a:cs typeface="Times New Roman" panose="02020603050405020304" pitchFamily="18" charset="0"/>
              </a:rPr>
              <a:t> of approval.</a:t>
            </a:r>
          </a:p>
          <a:p>
            <a:pPr marL="0" indent="0">
              <a:buNone/>
            </a:pPr>
            <a:endParaRPr lang="en-US" sz="2800" dirty="0"/>
          </a:p>
          <a:p>
            <a:pPr marL="530352" lvl="1" indent="0">
              <a:buNone/>
            </a:pPr>
            <a:endParaRPr lang="en-US" sz="2800" i="0" dirty="0"/>
          </a:p>
        </p:txBody>
      </p:sp>
    </p:spTree>
    <p:extLst>
      <p:ext uri="{BB962C8B-B14F-4D97-AF65-F5344CB8AC3E}">
        <p14:creationId xmlns:p14="http://schemas.microsoft.com/office/powerpoint/2010/main" val="16257178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8792" y="301570"/>
            <a:ext cx="11434713" cy="923914"/>
          </a:xfrm>
        </p:spPr>
        <p:txBody>
          <a:bodyPr>
            <a:normAutofit/>
          </a:bodyPr>
          <a:lstStyle/>
          <a:p>
            <a:pPr algn="ctr"/>
            <a:r>
              <a:rPr lang="en-US" sz="3400" b="1" dirty="0">
                <a:solidFill>
                  <a:srgbClr val="CB940A"/>
                </a:solidFill>
                <a:latin typeface="Times New Roman" panose="02020603050405020304" pitchFamily="18" charset="0"/>
                <a:cs typeface="Times New Roman" panose="02020603050405020304" pitchFamily="18" charset="0"/>
              </a:rPr>
              <a:t>Rule 913 – Program Approval and Renewal</a:t>
            </a:r>
            <a:endParaRPr lang="en-US" sz="3400" dirty="0"/>
          </a:p>
        </p:txBody>
      </p:sp>
      <p:sp>
        <p:nvSpPr>
          <p:cNvPr id="3" name="Content Placeholder 2"/>
          <p:cNvSpPr>
            <a:spLocks noGrp="1"/>
          </p:cNvSpPr>
          <p:nvPr>
            <p:ph idx="1"/>
          </p:nvPr>
        </p:nvSpPr>
        <p:spPr>
          <a:xfrm>
            <a:off x="348792" y="1593130"/>
            <a:ext cx="11434713" cy="4826524"/>
          </a:xfrm>
        </p:spPr>
        <p:txBody>
          <a:bodyPr/>
          <a:lstStyle/>
          <a:p>
            <a:pPr marL="339725" indent="-339725">
              <a:buFont typeface="Courier New" panose="02070309020205020404" pitchFamily="49" charset="0"/>
              <a:buChar char="o"/>
            </a:pPr>
            <a:r>
              <a:rPr lang="en-US" sz="2800" dirty="0">
                <a:solidFill>
                  <a:srgbClr val="CB940A"/>
                </a:solidFill>
                <a:latin typeface="Times New Roman" panose="02020603050405020304" pitchFamily="18" charset="0"/>
                <a:cs typeface="Times New Roman" panose="02020603050405020304" pitchFamily="18" charset="0"/>
              </a:rPr>
              <a:t>Waiver of requirements &amp; Review (appeal) process for approval &amp; renewal decisions.</a:t>
            </a:r>
          </a:p>
          <a:p>
            <a:pPr>
              <a:buFont typeface="Courier New" panose="02070309020205020404" pitchFamily="49" charset="0"/>
              <a:buChar char="o"/>
            </a:pPr>
            <a:endParaRPr lang="en-US" sz="2800" dirty="0">
              <a:solidFill>
                <a:srgbClr val="CB940A"/>
              </a:solidFill>
              <a:latin typeface="Times New Roman" panose="02020603050405020304" pitchFamily="18" charset="0"/>
              <a:cs typeface="Times New Roman" panose="02020603050405020304" pitchFamily="18" charset="0"/>
            </a:endParaRPr>
          </a:p>
          <a:p>
            <a:pPr marL="339725" indent="-339725">
              <a:buFont typeface="Courier New" panose="02070309020205020404" pitchFamily="49" charset="0"/>
              <a:buChar char="o"/>
            </a:pPr>
            <a:r>
              <a:rPr lang="en-US" sz="2800" dirty="0">
                <a:solidFill>
                  <a:srgbClr val="CB940A"/>
                </a:solidFill>
                <a:latin typeface="Times New Roman" panose="02020603050405020304" pitchFamily="18" charset="0"/>
                <a:cs typeface="Times New Roman" panose="02020603050405020304" pitchFamily="18" charset="0"/>
              </a:rPr>
              <a:t>New for approved Programs:</a:t>
            </a:r>
          </a:p>
          <a:p>
            <a:pPr marL="914400" lvl="1" indent="-574675">
              <a:buFont typeface="Wingdings" panose="05000000000000000000" pitchFamily="2" charset="2"/>
              <a:buChar char="ü"/>
            </a:pPr>
            <a:r>
              <a:rPr lang="en-US" b="1" dirty="0">
                <a:solidFill>
                  <a:srgbClr val="CB940A"/>
                </a:solidFill>
                <a:latin typeface="Times New Roman" panose="02020603050405020304" pitchFamily="18" charset="0"/>
                <a:cs typeface="Times New Roman" panose="02020603050405020304" pitchFamily="18" charset="0"/>
              </a:rPr>
              <a:t>Annual report summarizing services provided the prior year (including details re: number, types, dates, agenda, etc.).</a:t>
            </a:r>
          </a:p>
          <a:p>
            <a:pPr marL="914400" lvl="1" indent="-574675">
              <a:buFont typeface="Wingdings" panose="05000000000000000000" pitchFamily="2" charset="2"/>
              <a:buChar char="ü"/>
            </a:pPr>
            <a:r>
              <a:rPr lang="en-US" dirty="0">
                <a:solidFill>
                  <a:srgbClr val="CB940A"/>
                </a:solidFill>
                <a:latin typeface="Times New Roman" panose="02020603050405020304" pitchFamily="18" charset="0"/>
                <a:cs typeface="Times New Roman" panose="02020603050405020304" pitchFamily="18" charset="0"/>
              </a:rPr>
              <a:t>Verification that any training courses or CDRE presentations will meet requirements of Rule 914 or 916.</a:t>
            </a:r>
          </a:p>
          <a:p>
            <a:endParaRPr lang="en-US" dirty="0"/>
          </a:p>
        </p:txBody>
      </p:sp>
    </p:spTree>
    <p:extLst>
      <p:ext uri="{BB962C8B-B14F-4D97-AF65-F5344CB8AC3E}">
        <p14:creationId xmlns:p14="http://schemas.microsoft.com/office/powerpoint/2010/main" val="37211514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CE1E93-5E61-424D-876A-E2FE9F7D663E}"/>
              </a:ext>
            </a:extLst>
          </p:cNvPr>
          <p:cNvSpPr>
            <a:spLocks noGrp="1"/>
          </p:cNvSpPr>
          <p:nvPr>
            <p:ph type="title"/>
          </p:nvPr>
        </p:nvSpPr>
        <p:spPr>
          <a:xfrm>
            <a:off x="405352" y="302278"/>
            <a:ext cx="11368725" cy="863599"/>
          </a:xfrm>
        </p:spPr>
        <p:txBody>
          <a:bodyPr>
            <a:normAutofit/>
          </a:bodyPr>
          <a:lstStyle/>
          <a:p>
            <a:pPr algn="ctr"/>
            <a:r>
              <a:rPr lang="en-US" sz="3800" dirty="0">
                <a:solidFill>
                  <a:srgbClr val="CB940A"/>
                </a:solidFill>
                <a:latin typeface="Times New Roman" panose="02020603050405020304" pitchFamily="18" charset="0"/>
                <a:cs typeface="Times New Roman" panose="02020603050405020304" pitchFamily="18" charset="0"/>
              </a:rPr>
              <a:t>Rule 914 – Primary Training</a:t>
            </a:r>
          </a:p>
        </p:txBody>
      </p:sp>
      <p:sp>
        <p:nvSpPr>
          <p:cNvPr id="3" name="Content Placeholder 2">
            <a:extLst>
              <a:ext uri="{FF2B5EF4-FFF2-40B4-BE49-F238E27FC236}">
                <a16:creationId xmlns:a16="http://schemas.microsoft.com/office/drawing/2014/main" xmlns="" id="{6A962E61-BE91-4A38-97D4-625FE85491CF}"/>
              </a:ext>
            </a:extLst>
          </p:cNvPr>
          <p:cNvSpPr>
            <a:spLocks noGrp="1"/>
          </p:cNvSpPr>
          <p:nvPr>
            <p:ph idx="1"/>
          </p:nvPr>
        </p:nvSpPr>
        <p:spPr>
          <a:xfrm>
            <a:off x="405353" y="1489435"/>
            <a:ext cx="11368725" cy="4920792"/>
          </a:xfrm>
        </p:spPr>
        <p:txBody>
          <a:bodyPr>
            <a:normAutofit/>
          </a:bodyPr>
          <a:lstStyle/>
          <a:p>
            <a:pPr marL="282575" indent="-282575">
              <a:buFont typeface="Courier New" panose="02070309020205020404" pitchFamily="49" charset="0"/>
              <a:buChar char="o"/>
            </a:pPr>
            <a:r>
              <a:rPr lang="en-US" sz="2800" dirty="0">
                <a:solidFill>
                  <a:srgbClr val="CB940A"/>
                </a:solidFill>
                <a:latin typeface="Times New Roman" panose="02020603050405020304" pitchFamily="18" charset="0"/>
                <a:cs typeface="Times New Roman" panose="02020603050405020304" pitchFamily="18" charset="0"/>
              </a:rPr>
              <a:t>New Training Course content requirements are set out for each of the 9 dispute resolution specialties covered by the Rules (including 5 mediation specialties and mentor mediator).</a:t>
            </a:r>
          </a:p>
          <a:p>
            <a:pPr>
              <a:buFont typeface="Courier New" panose="02070309020205020404" pitchFamily="49" charset="0"/>
              <a:buChar char="o"/>
            </a:pPr>
            <a:endParaRPr lang="en-US" sz="2800" dirty="0">
              <a:solidFill>
                <a:srgbClr val="CB940A"/>
              </a:solidFill>
              <a:latin typeface="Times New Roman" panose="02020603050405020304" pitchFamily="18" charset="0"/>
              <a:cs typeface="Times New Roman" panose="02020603050405020304" pitchFamily="18" charset="0"/>
            </a:endParaRPr>
          </a:p>
          <a:p>
            <a:pPr marL="282575" indent="-282575">
              <a:buFont typeface="Courier New" panose="02070309020205020404" pitchFamily="49" charset="0"/>
              <a:buChar char="o"/>
            </a:pPr>
            <a:r>
              <a:rPr lang="en-US" sz="2800" dirty="0">
                <a:solidFill>
                  <a:srgbClr val="CB940A"/>
                </a:solidFill>
                <a:latin typeface="Times New Roman" panose="02020603050405020304" pitchFamily="18" charset="0"/>
                <a:cs typeface="Times New Roman" panose="02020603050405020304" pitchFamily="18" charset="0"/>
              </a:rPr>
              <a:t>Any program or individual seeking approval for a primary training course must comply with these content requirements. </a:t>
            </a:r>
          </a:p>
          <a:p>
            <a:pPr marL="530352" lvl="1" indent="0">
              <a:buNone/>
            </a:pPr>
            <a:endParaRPr lang="en-US" sz="2800" i="0" dirty="0">
              <a:solidFill>
                <a:srgbClr val="CB940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38699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CE1E93-5E61-424D-876A-E2FE9F7D663E}"/>
              </a:ext>
            </a:extLst>
          </p:cNvPr>
          <p:cNvSpPr>
            <a:spLocks noGrp="1"/>
          </p:cNvSpPr>
          <p:nvPr>
            <p:ph type="title"/>
          </p:nvPr>
        </p:nvSpPr>
        <p:spPr>
          <a:xfrm>
            <a:off x="1371600" y="198583"/>
            <a:ext cx="9601200" cy="863599"/>
          </a:xfrm>
        </p:spPr>
        <p:txBody>
          <a:bodyPr>
            <a:normAutofit/>
          </a:bodyPr>
          <a:lstStyle/>
          <a:p>
            <a:pPr algn="ctr"/>
            <a:r>
              <a:rPr lang="en-US" sz="3400" b="1" dirty="0">
                <a:solidFill>
                  <a:srgbClr val="CB940A"/>
                </a:solidFill>
                <a:latin typeface="Times New Roman" panose="02020603050405020304" pitchFamily="18" charset="0"/>
                <a:cs typeface="Times New Roman" panose="02020603050405020304" pitchFamily="18" charset="0"/>
              </a:rPr>
              <a:t>Rule 915 – Mediation Practicum</a:t>
            </a:r>
          </a:p>
        </p:txBody>
      </p:sp>
      <p:sp>
        <p:nvSpPr>
          <p:cNvPr id="3" name="Content Placeholder 2">
            <a:extLst>
              <a:ext uri="{FF2B5EF4-FFF2-40B4-BE49-F238E27FC236}">
                <a16:creationId xmlns:a16="http://schemas.microsoft.com/office/drawing/2014/main" xmlns="" id="{6A962E61-BE91-4A38-97D4-625FE85491CF}"/>
              </a:ext>
            </a:extLst>
          </p:cNvPr>
          <p:cNvSpPr>
            <a:spLocks noGrp="1"/>
          </p:cNvSpPr>
          <p:nvPr>
            <p:ph idx="1"/>
          </p:nvPr>
        </p:nvSpPr>
        <p:spPr>
          <a:xfrm>
            <a:off x="386499" y="1442301"/>
            <a:ext cx="11387579" cy="5115518"/>
          </a:xfrm>
        </p:spPr>
        <p:txBody>
          <a:bodyPr>
            <a:normAutofit/>
          </a:bodyPr>
          <a:lstStyle/>
          <a:p>
            <a:pPr marL="282575" indent="-282575">
              <a:buFont typeface="Courier New" panose="02070309020205020404" pitchFamily="49" charset="0"/>
              <a:buChar char="o"/>
            </a:pPr>
            <a:r>
              <a:rPr lang="en-US" sz="2800" dirty="0">
                <a:solidFill>
                  <a:srgbClr val="CB940A"/>
                </a:solidFill>
                <a:latin typeface="Times New Roman" panose="02020603050405020304" pitchFamily="18" charset="0"/>
                <a:cs typeface="Times New Roman" panose="02020603050405020304" pitchFamily="18" charset="0"/>
              </a:rPr>
              <a:t>Prior to applying for state approval, </a:t>
            </a:r>
            <a:r>
              <a:rPr lang="en-US" sz="2800" b="1" i="1" dirty="0">
                <a:solidFill>
                  <a:srgbClr val="CB940A"/>
                </a:solidFill>
                <a:latin typeface="Times New Roman" panose="02020603050405020304" pitchFamily="18" charset="0"/>
                <a:cs typeface="Times New Roman" panose="02020603050405020304" pitchFamily="18" charset="0"/>
              </a:rPr>
              <a:t>all</a:t>
            </a:r>
            <a:r>
              <a:rPr lang="en-US" sz="2800" b="1" dirty="0">
                <a:solidFill>
                  <a:srgbClr val="CB940A"/>
                </a:solidFill>
                <a:latin typeface="Times New Roman" panose="02020603050405020304" pitchFamily="18" charset="0"/>
                <a:cs typeface="Times New Roman" panose="02020603050405020304" pitchFamily="18" charset="0"/>
              </a:rPr>
              <a:t> </a:t>
            </a:r>
            <a:r>
              <a:rPr lang="en-US" sz="2800" dirty="0">
                <a:solidFill>
                  <a:srgbClr val="CB940A"/>
                </a:solidFill>
                <a:latin typeface="Times New Roman" panose="02020603050405020304" pitchFamily="18" charset="0"/>
                <a:cs typeface="Times New Roman" panose="02020603050405020304" pitchFamily="18" charset="0"/>
              </a:rPr>
              <a:t>prospective mediators, regardless of mediation specialty, must participate in an approved practicum </a:t>
            </a:r>
            <a:r>
              <a:rPr lang="en-US" sz="2800" b="1" dirty="0">
                <a:solidFill>
                  <a:srgbClr val="CB940A"/>
                </a:solidFill>
                <a:latin typeface="Times New Roman" panose="02020603050405020304" pitchFamily="18" charset="0"/>
                <a:cs typeface="Times New Roman" panose="02020603050405020304" pitchFamily="18" charset="0"/>
              </a:rPr>
              <a:t>in that specialty</a:t>
            </a:r>
            <a:r>
              <a:rPr lang="en-US" sz="2800" i="1" dirty="0">
                <a:solidFill>
                  <a:srgbClr val="CB940A"/>
                </a:solidFill>
                <a:latin typeface="Times New Roman" panose="02020603050405020304" pitchFamily="18" charset="0"/>
                <a:cs typeface="Times New Roman" panose="02020603050405020304" pitchFamily="18" charset="0"/>
              </a:rPr>
              <a:t> </a:t>
            </a:r>
            <a:r>
              <a:rPr lang="en-US" sz="2800" dirty="0">
                <a:solidFill>
                  <a:srgbClr val="CB940A"/>
                </a:solidFill>
                <a:latin typeface="Times New Roman" panose="02020603050405020304" pitchFamily="18" charset="0"/>
                <a:cs typeface="Times New Roman" panose="02020603050405020304" pitchFamily="18" charset="0"/>
              </a:rPr>
              <a:t>with an approved mentor mediator.</a:t>
            </a:r>
          </a:p>
          <a:p>
            <a:pPr marL="0" indent="0">
              <a:buNone/>
            </a:pPr>
            <a:r>
              <a:rPr lang="en-US" sz="2800" dirty="0">
                <a:solidFill>
                  <a:srgbClr val="CB940A"/>
                </a:solidFill>
                <a:latin typeface="Times New Roman" panose="02020603050405020304" pitchFamily="18" charset="0"/>
                <a:cs typeface="Times New Roman" panose="02020603050405020304" pitchFamily="18" charset="0"/>
              </a:rPr>
              <a:t> </a:t>
            </a:r>
          </a:p>
          <a:p>
            <a:pPr marL="339725" indent="-339725">
              <a:buFont typeface="Courier New" panose="02070309020205020404" pitchFamily="49" charset="0"/>
              <a:buChar char="o"/>
            </a:pPr>
            <a:r>
              <a:rPr lang="en-US" sz="2800" dirty="0">
                <a:solidFill>
                  <a:srgbClr val="CB940A"/>
                </a:solidFill>
                <a:latin typeface="Times New Roman" panose="02020603050405020304" pitchFamily="18" charset="0"/>
                <a:cs typeface="Times New Roman" panose="02020603050405020304" pitchFamily="18" charset="0"/>
              </a:rPr>
              <a:t>New Requirements of Practicum</a:t>
            </a:r>
            <a:r>
              <a:rPr lang="en-US" sz="2800" dirty="0">
                <a:solidFill>
                  <a:srgbClr val="CB940A"/>
                </a:solidFill>
              </a:rPr>
              <a:t>:</a:t>
            </a:r>
          </a:p>
          <a:p>
            <a:pPr marL="914400" lvl="1" indent="-631825">
              <a:buFont typeface="Wingdings" panose="05000000000000000000" pitchFamily="2" charset="2"/>
              <a:buChar char="ü"/>
            </a:pPr>
            <a:r>
              <a:rPr lang="en-US" sz="2800" b="1" dirty="0">
                <a:solidFill>
                  <a:srgbClr val="CB940A"/>
                </a:solidFill>
                <a:latin typeface="Times New Roman" panose="02020603050405020304" pitchFamily="18" charset="0"/>
                <a:cs typeface="Times New Roman" panose="02020603050405020304" pitchFamily="18" charset="0"/>
              </a:rPr>
              <a:t>Written Mentoring Agreement (including expectations, procedures, fees, etc.). </a:t>
            </a:r>
          </a:p>
          <a:p>
            <a:pPr marL="914400" lvl="1" indent="-631825">
              <a:buFont typeface="Wingdings" panose="05000000000000000000" pitchFamily="2" charset="2"/>
              <a:buChar char="ü"/>
            </a:pPr>
            <a:r>
              <a:rPr lang="en-US" sz="2800" b="1" dirty="0">
                <a:solidFill>
                  <a:srgbClr val="CB940A"/>
                </a:solidFill>
                <a:latin typeface="Times New Roman" panose="02020603050405020304" pitchFamily="18" charset="0"/>
                <a:cs typeface="Times New Roman" panose="02020603050405020304" pitchFamily="18" charset="0"/>
              </a:rPr>
              <a:t>Supervision by approved mentor mediator who has received written approval to offer the practicum.</a:t>
            </a:r>
          </a:p>
          <a:p>
            <a:pPr marL="914400" lvl="1" indent="-631825">
              <a:buFont typeface="Wingdings" panose="05000000000000000000" pitchFamily="2" charset="2"/>
              <a:buChar char="ü"/>
            </a:pPr>
            <a:r>
              <a:rPr lang="en-US" sz="2800" b="1" dirty="0">
                <a:solidFill>
                  <a:srgbClr val="CB940A"/>
                </a:solidFill>
                <a:latin typeface="Times New Roman" panose="02020603050405020304" pitchFamily="18" charset="0"/>
                <a:cs typeface="Times New Roman" panose="02020603050405020304" pitchFamily="18" charset="0"/>
              </a:rPr>
              <a:t>Minimum of 3 cases (actual cases and/or mediation simulations).</a:t>
            </a:r>
          </a:p>
          <a:p>
            <a:pPr marL="530352" lvl="1" indent="0">
              <a:buNone/>
            </a:pPr>
            <a:endParaRPr lang="en-US" sz="2800" dirty="0">
              <a:solidFill>
                <a:srgbClr val="CB940A"/>
              </a:solidFill>
            </a:endParaRPr>
          </a:p>
          <a:p>
            <a:pPr>
              <a:buFont typeface="Wingdings" panose="05000000000000000000" pitchFamily="2" charset="2"/>
              <a:buChar char="§"/>
            </a:pPr>
            <a:endParaRPr lang="en-US" sz="2800" dirty="0">
              <a:solidFill>
                <a:srgbClr val="CB940A"/>
              </a:solidFill>
            </a:endParaRPr>
          </a:p>
          <a:p>
            <a:pPr marL="530352" lvl="1" indent="0">
              <a:buNone/>
            </a:pPr>
            <a:endParaRPr lang="en-US" sz="2800" i="0" dirty="0">
              <a:solidFill>
                <a:srgbClr val="CB940A"/>
              </a:solidFill>
            </a:endParaRPr>
          </a:p>
        </p:txBody>
      </p:sp>
    </p:spTree>
    <p:extLst>
      <p:ext uri="{BB962C8B-B14F-4D97-AF65-F5344CB8AC3E}">
        <p14:creationId xmlns:p14="http://schemas.microsoft.com/office/powerpoint/2010/main" val="26696606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6656" y="386412"/>
            <a:ext cx="10772775" cy="971048"/>
          </a:xfrm>
        </p:spPr>
        <p:txBody>
          <a:bodyPr>
            <a:normAutofit/>
          </a:bodyPr>
          <a:lstStyle/>
          <a:p>
            <a:pPr algn="ctr"/>
            <a:r>
              <a:rPr lang="en-US" sz="3400" b="1" dirty="0">
                <a:solidFill>
                  <a:srgbClr val="CB940A"/>
                </a:solidFill>
                <a:latin typeface="Times New Roman" panose="02020603050405020304" pitchFamily="18" charset="0"/>
                <a:cs typeface="Times New Roman" panose="02020603050405020304" pitchFamily="18" charset="0"/>
              </a:rPr>
              <a:t>Rule 915 – Mediation Practicum</a:t>
            </a:r>
            <a:endParaRPr lang="en-US" sz="3400" dirty="0"/>
          </a:p>
        </p:txBody>
      </p:sp>
      <p:sp>
        <p:nvSpPr>
          <p:cNvPr id="3" name="Content Placeholder 2"/>
          <p:cNvSpPr>
            <a:spLocks noGrp="1"/>
          </p:cNvSpPr>
          <p:nvPr>
            <p:ph idx="1"/>
          </p:nvPr>
        </p:nvSpPr>
        <p:spPr>
          <a:xfrm>
            <a:off x="676656" y="1772240"/>
            <a:ext cx="10753725" cy="4005626"/>
          </a:xfrm>
        </p:spPr>
        <p:txBody>
          <a:bodyPr/>
          <a:lstStyle/>
          <a:p>
            <a:pPr marL="339725" lvl="0" indent="-339725">
              <a:buFont typeface="Courier New" panose="02070309020205020404" pitchFamily="49" charset="0"/>
              <a:buChar char="o"/>
            </a:pPr>
            <a:r>
              <a:rPr lang="en-US" sz="2800" dirty="0">
                <a:solidFill>
                  <a:srgbClr val="CB940A"/>
                </a:solidFill>
                <a:latin typeface="Times New Roman" panose="02020603050405020304" pitchFamily="18" charset="0"/>
                <a:cs typeface="Times New Roman" panose="02020603050405020304" pitchFamily="18" charset="0"/>
              </a:rPr>
              <a:t> New Responsibilities of Mentor Mediator in a Practicum:</a:t>
            </a:r>
            <a:endParaRPr lang="en-US" sz="2800" dirty="0">
              <a:solidFill>
                <a:srgbClr val="CB940A"/>
              </a:solidFill>
              <a:highlight>
                <a:srgbClr val="FFFF00"/>
              </a:highlight>
              <a:latin typeface="Times New Roman" panose="02020603050405020304" pitchFamily="18" charset="0"/>
              <a:cs typeface="Times New Roman" panose="02020603050405020304" pitchFamily="18" charset="0"/>
            </a:endParaRPr>
          </a:p>
          <a:p>
            <a:pPr marL="914400" lvl="1" indent="-574675">
              <a:buFont typeface="Wingdings" panose="05000000000000000000" pitchFamily="2" charset="2"/>
              <a:buChar char="ü"/>
            </a:pPr>
            <a:r>
              <a:rPr lang="en-US" sz="2800" b="1" dirty="0">
                <a:solidFill>
                  <a:srgbClr val="CB940A"/>
                </a:solidFill>
                <a:latin typeface="Times New Roman" panose="02020603050405020304" pitchFamily="18" charset="0"/>
                <a:cs typeface="Times New Roman" panose="02020603050405020304" pitchFamily="18" charset="0"/>
              </a:rPr>
              <a:t>Provide</a:t>
            </a:r>
            <a:r>
              <a:rPr lang="en-US" sz="2800" dirty="0">
                <a:solidFill>
                  <a:srgbClr val="CB940A"/>
                </a:solidFill>
                <a:latin typeface="Times New Roman" panose="02020603050405020304" pitchFamily="18" charset="0"/>
                <a:cs typeface="Times New Roman" panose="02020603050405020304" pitchFamily="18" charset="0"/>
              </a:rPr>
              <a:t> </a:t>
            </a:r>
            <a:r>
              <a:rPr lang="en-US" sz="2800" b="1" dirty="0">
                <a:solidFill>
                  <a:srgbClr val="CB940A"/>
                </a:solidFill>
                <a:latin typeface="Times New Roman" panose="02020603050405020304" pitchFamily="18" charset="0"/>
                <a:cs typeface="Times New Roman" panose="02020603050405020304" pitchFamily="18" charset="0"/>
              </a:rPr>
              <a:t>assessment &amp; feedback </a:t>
            </a:r>
            <a:r>
              <a:rPr lang="en-US" sz="2800" dirty="0">
                <a:solidFill>
                  <a:srgbClr val="CB940A"/>
                </a:solidFill>
                <a:latin typeface="Times New Roman" panose="02020603050405020304" pitchFamily="18" charset="0"/>
                <a:cs typeface="Times New Roman" panose="02020603050405020304" pitchFamily="18" charset="0"/>
              </a:rPr>
              <a:t>on specified areas of expertise.</a:t>
            </a:r>
          </a:p>
          <a:p>
            <a:pPr marL="914400" lvl="1" indent="-574675">
              <a:buFont typeface="Wingdings" panose="05000000000000000000" pitchFamily="2" charset="2"/>
              <a:buChar char="ü"/>
            </a:pPr>
            <a:r>
              <a:rPr lang="en-US" sz="2800" b="1" dirty="0">
                <a:solidFill>
                  <a:srgbClr val="CB940A"/>
                </a:solidFill>
                <a:latin typeface="Times New Roman" panose="02020603050405020304" pitchFamily="18" charset="0"/>
                <a:cs typeface="Times New Roman" panose="02020603050405020304" pitchFamily="18" charset="0"/>
              </a:rPr>
              <a:t>Assure student mediator engages in the “actual practice of mediation” </a:t>
            </a:r>
            <a:r>
              <a:rPr lang="en-US" sz="2800" dirty="0">
                <a:solidFill>
                  <a:srgbClr val="CB940A"/>
                </a:solidFill>
                <a:latin typeface="Times New Roman" panose="02020603050405020304" pitchFamily="18" charset="0"/>
                <a:cs typeface="Times New Roman" panose="02020603050405020304" pitchFamily="18" charset="0"/>
              </a:rPr>
              <a:t>during the practicum</a:t>
            </a:r>
            <a:r>
              <a:rPr lang="en-US" sz="2800" b="1" dirty="0">
                <a:solidFill>
                  <a:srgbClr val="CB940A"/>
                </a:solidFill>
                <a:latin typeface="Times New Roman" panose="02020603050405020304" pitchFamily="18" charset="0"/>
                <a:cs typeface="Times New Roman" panose="02020603050405020304" pitchFamily="18" charset="0"/>
              </a:rPr>
              <a:t>.</a:t>
            </a:r>
          </a:p>
          <a:p>
            <a:pPr marL="914400" lvl="1" indent="-574675">
              <a:buFont typeface="Wingdings" panose="05000000000000000000" pitchFamily="2" charset="2"/>
              <a:buChar char="ü"/>
            </a:pPr>
            <a:r>
              <a:rPr lang="en-US" sz="2800" b="1" dirty="0">
                <a:solidFill>
                  <a:srgbClr val="CB940A"/>
                </a:solidFill>
                <a:latin typeface="Times New Roman" panose="02020603050405020304" pitchFamily="18" charset="0"/>
                <a:cs typeface="Times New Roman" panose="02020603050405020304" pitchFamily="18" charset="0"/>
              </a:rPr>
              <a:t>Complete an evaluation form </a:t>
            </a:r>
            <a:r>
              <a:rPr lang="en-US" sz="2800" dirty="0">
                <a:solidFill>
                  <a:srgbClr val="CB940A"/>
                </a:solidFill>
                <a:latin typeface="Times New Roman" panose="02020603050405020304" pitchFamily="18" charset="0"/>
                <a:cs typeface="Times New Roman" panose="02020603050405020304" pitchFamily="18" charset="0"/>
              </a:rPr>
              <a:t>provided by Director of Dispute Resolution.</a:t>
            </a:r>
          </a:p>
          <a:p>
            <a:endParaRPr lang="en-US" dirty="0"/>
          </a:p>
        </p:txBody>
      </p:sp>
    </p:spTree>
    <p:extLst>
      <p:ext uri="{BB962C8B-B14F-4D97-AF65-F5344CB8AC3E}">
        <p14:creationId xmlns:p14="http://schemas.microsoft.com/office/powerpoint/2010/main" val="6408241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CE1E93-5E61-424D-876A-E2FE9F7D663E}"/>
              </a:ext>
            </a:extLst>
          </p:cNvPr>
          <p:cNvSpPr>
            <a:spLocks noGrp="1"/>
          </p:cNvSpPr>
          <p:nvPr>
            <p:ph type="title"/>
          </p:nvPr>
        </p:nvSpPr>
        <p:spPr>
          <a:xfrm>
            <a:off x="452487" y="292852"/>
            <a:ext cx="11283884" cy="1064609"/>
          </a:xfrm>
        </p:spPr>
        <p:txBody>
          <a:bodyPr>
            <a:normAutofit fontScale="90000"/>
          </a:bodyPr>
          <a:lstStyle/>
          <a:p>
            <a:pPr algn="ctr"/>
            <a:r>
              <a:rPr lang="en-US" sz="3800" b="1" dirty="0">
                <a:solidFill>
                  <a:srgbClr val="CB940A"/>
                </a:solidFill>
                <a:latin typeface="Times New Roman" panose="02020603050405020304" pitchFamily="18" charset="0"/>
                <a:cs typeface="Times New Roman" panose="02020603050405020304" pitchFamily="18" charset="0"/>
              </a:rPr>
              <a:t>Rule 916 – Continuing Dispute Resolution Education</a:t>
            </a:r>
            <a:br>
              <a:rPr lang="en-US" sz="3800" b="1" dirty="0">
                <a:solidFill>
                  <a:srgbClr val="CB940A"/>
                </a:solidFill>
                <a:latin typeface="Times New Roman" panose="02020603050405020304" pitchFamily="18" charset="0"/>
                <a:cs typeface="Times New Roman" panose="02020603050405020304" pitchFamily="18" charset="0"/>
              </a:rPr>
            </a:br>
            <a:r>
              <a:rPr lang="en-US" sz="3800" b="1" dirty="0">
                <a:solidFill>
                  <a:srgbClr val="CB940A"/>
                </a:solidFill>
                <a:latin typeface="Times New Roman" panose="02020603050405020304" pitchFamily="18" charset="0"/>
                <a:cs typeface="Times New Roman" panose="02020603050405020304" pitchFamily="18" charset="0"/>
              </a:rPr>
              <a:t>(CDRE)</a:t>
            </a:r>
          </a:p>
        </p:txBody>
      </p:sp>
      <p:sp>
        <p:nvSpPr>
          <p:cNvPr id="3" name="Content Placeholder 2">
            <a:extLst>
              <a:ext uri="{FF2B5EF4-FFF2-40B4-BE49-F238E27FC236}">
                <a16:creationId xmlns:a16="http://schemas.microsoft.com/office/drawing/2014/main" xmlns="" id="{6A962E61-BE91-4A38-97D4-625FE85491CF}"/>
              </a:ext>
            </a:extLst>
          </p:cNvPr>
          <p:cNvSpPr>
            <a:spLocks noGrp="1"/>
          </p:cNvSpPr>
          <p:nvPr>
            <p:ph idx="1"/>
          </p:nvPr>
        </p:nvSpPr>
        <p:spPr>
          <a:xfrm>
            <a:off x="452487" y="1781665"/>
            <a:ext cx="11283884" cy="4776153"/>
          </a:xfrm>
        </p:spPr>
        <p:txBody>
          <a:bodyPr>
            <a:normAutofit/>
          </a:bodyPr>
          <a:lstStyle/>
          <a:p>
            <a:pPr marL="339725" indent="-339725">
              <a:buFont typeface="Courier New" panose="02070309020205020404" pitchFamily="49" charset="0"/>
              <a:buChar char="o"/>
            </a:pPr>
            <a:r>
              <a:rPr lang="en-US" sz="2800" dirty="0">
                <a:solidFill>
                  <a:srgbClr val="CB940A"/>
                </a:solidFill>
                <a:latin typeface="Times New Roman" panose="02020603050405020304" pitchFamily="18" charset="0"/>
                <a:cs typeface="Times New Roman" panose="02020603050405020304" pitchFamily="18" charset="0"/>
              </a:rPr>
              <a:t>New </a:t>
            </a:r>
            <a:r>
              <a:rPr lang="en-US" sz="2800" dirty="0" err="1">
                <a:solidFill>
                  <a:srgbClr val="CB940A"/>
                </a:solidFill>
                <a:latin typeface="Times New Roman" panose="02020603050405020304" pitchFamily="18" charset="0"/>
                <a:cs typeface="Times New Roman" panose="02020603050405020304" pitchFamily="18" charset="0"/>
              </a:rPr>
              <a:t>CDRE</a:t>
            </a:r>
            <a:r>
              <a:rPr lang="en-US" sz="2800" dirty="0">
                <a:solidFill>
                  <a:srgbClr val="CB940A"/>
                </a:solidFill>
                <a:latin typeface="Times New Roman" panose="02020603050405020304" pitchFamily="18" charset="0"/>
                <a:cs typeface="Times New Roman" panose="02020603050405020304" pitchFamily="18" charset="0"/>
              </a:rPr>
              <a:t> Provisions</a:t>
            </a:r>
            <a:r>
              <a:rPr lang="en-US" sz="2800" dirty="0">
                <a:solidFill>
                  <a:srgbClr val="CB940A"/>
                </a:solidFill>
              </a:rPr>
              <a:t>:</a:t>
            </a:r>
          </a:p>
          <a:p>
            <a:pPr marL="914400" lvl="1" indent="-574675">
              <a:buFont typeface="Wingdings" panose="05000000000000000000" pitchFamily="2" charset="2"/>
              <a:buChar char="ü"/>
            </a:pPr>
            <a:r>
              <a:rPr lang="en-US" dirty="0">
                <a:solidFill>
                  <a:srgbClr val="CB940A"/>
                </a:solidFill>
                <a:latin typeface="Times New Roman" panose="02020603050405020304" pitchFamily="18" charset="0"/>
                <a:cs typeface="Times New Roman" panose="02020603050405020304" pitchFamily="18" charset="0"/>
              </a:rPr>
              <a:t>Compliance period - </a:t>
            </a:r>
            <a:r>
              <a:rPr lang="en-US" i="0" dirty="0">
                <a:solidFill>
                  <a:srgbClr val="CB940A"/>
                </a:solidFill>
                <a:latin typeface="Times New Roman" panose="02020603050405020304" pitchFamily="18" charset="0"/>
                <a:cs typeface="Times New Roman" panose="02020603050405020304" pitchFamily="18" charset="0"/>
              </a:rPr>
              <a:t>January 1</a:t>
            </a:r>
            <a:r>
              <a:rPr lang="en-US" i="0" baseline="30000" dirty="0">
                <a:solidFill>
                  <a:srgbClr val="CB940A"/>
                </a:solidFill>
                <a:latin typeface="Times New Roman" panose="02020603050405020304" pitchFamily="18" charset="0"/>
                <a:cs typeface="Times New Roman" panose="02020603050405020304" pitchFamily="18" charset="0"/>
              </a:rPr>
              <a:t>st</a:t>
            </a:r>
            <a:r>
              <a:rPr lang="en-US" i="0" dirty="0">
                <a:solidFill>
                  <a:srgbClr val="CB940A"/>
                </a:solidFill>
                <a:latin typeface="Times New Roman" panose="02020603050405020304" pitchFamily="18" charset="0"/>
                <a:cs typeface="Times New Roman" panose="02020603050405020304" pitchFamily="18" charset="0"/>
              </a:rPr>
              <a:t> through December 31</a:t>
            </a:r>
            <a:r>
              <a:rPr lang="en-US" i="0" baseline="30000" dirty="0">
                <a:solidFill>
                  <a:srgbClr val="CB940A"/>
                </a:solidFill>
                <a:latin typeface="Times New Roman" panose="02020603050405020304" pitchFamily="18" charset="0"/>
                <a:cs typeface="Times New Roman" panose="02020603050405020304" pitchFamily="18" charset="0"/>
              </a:rPr>
              <a:t>st</a:t>
            </a:r>
            <a:r>
              <a:rPr lang="en-US" dirty="0">
                <a:solidFill>
                  <a:srgbClr val="CB940A"/>
                </a:solidFill>
                <a:latin typeface="Times New Roman" panose="02020603050405020304" pitchFamily="18" charset="0"/>
                <a:cs typeface="Times New Roman" panose="02020603050405020304" pitchFamily="18" charset="0"/>
              </a:rPr>
              <a:t>.</a:t>
            </a:r>
            <a:endParaRPr lang="en-US" i="0" dirty="0">
              <a:solidFill>
                <a:srgbClr val="CB940A"/>
              </a:solidFill>
              <a:latin typeface="Times New Roman" panose="02020603050405020304" pitchFamily="18" charset="0"/>
              <a:cs typeface="Times New Roman" panose="02020603050405020304" pitchFamily="18" charset="0"/>
            </a:endParaRPr>
          </a:p>
          <a:p>
            <a:pPr marL="914400" lvl="1" indent="-574675">
              <a:buFont typeface="Wingdings" panose="05000000000000000000" pitchFamily="2" charset="2"/>
              <a:buChar char="ü"/>
            </a:pPr>
            <a:r>
              <a:rPr lang="en-US" b="1" i="0" dirty="0">
                <a:solidFill>
                  <a:srgbClr val="CB940A"/>
                </a:solidFill>
                <a:latin typeface="Times New Roman" panose="02020603050405020304" pitchFamily="18" charset="0"/>
                <a:cs typeface="Times New Roman" panose="02020603050405020304" pitchFamily="18" charset="0"/>
              </a:rPr>
              <a:t>One (1) hour </a:t>
            </a:r>
            <a:r>
              <a:rPr lang="en-US" i="0" dirty="0">
                <a:solidFill>
                  <a:srgbClr val="CB940A"/>
                </a:solidFill>
                <a:latin typeface="Times New Roman" panose="02020603050405020304" pitchFamily="18" charset="0"/>
                <a:cs typeface="Times New Roman" panose="02020603050405020304" pitchFamily="18" charset="0"/>
              </a:rPr>
              <a:t>of the required 6 CDRE hours </a:t>
            </a:r>
            <a:r>
              <a:rPr lang="en-US" b="1" i="0" dirty="0">
                <a:solidFill>
                  <a:srgbClr val="CB940A"/>
                </a:solidFill>
                <a:latin typeface="Times New Roman" panose="02020603050405020304" pitchFamily="18" charset="0"/>
                <a:cs typeface="Times New Roman" panose="02020603050405020304" pitchFamily="18" charset="0"/>
              </a:rPr>
              <a:t>must be in domestic violence or ethics</a:t>
            </a:r>
            <a:r>
              <a:rPr lang="en-US" i="0" dirty="0">
                <a:solidFill>
                  <a:srgbClr val="CB940A"/>
                </a:solidFill>
                <a:latin typeface="Times New Roman" panose="02020603050405020304" pitchFamily="18" charset="0"/>
                <a:cs typeface="Times New Roman" panose="02020603050405020304" pitchFamily="18" charset="0"/>
              </a:rPr>
              <a:t>.</a:t>
            </a:r>
          </a:p>
          <a:p>
            <a:pPr marL="914400" lvl="1" indent="-574675">
              <a:buFont typeface="Wingdings" panose="05000000000000000000" pitchFamily="2" charset="2"/>
              <a:buChar char="ü"/>
            </a:pPr>
            <a:r>
              <a:rPr lang="en-US" i="0" dirty="0">
                <a:solidFill>
                  <a:srgbClr val="CB940A"/>
                </a:solidFill>
                <a:latin typeface="Times New Roman" panose="02020603050405020304" pitchFamily="18" charset="0"/>
                <a:cs typeface="Times New Roman" panose="02020603050405020304" pitchFamily="18" charset="0"/>
              </a:rPr>
              <a:t>Credit hours equal 50 minutes; credit for </a:t>
            </a:r>
            <a:r>
              <a:rPr lang="en-US" b="1" i="0" dirty="0">
                <a:solidFill>
                  <a:srgbClr val="CB940A"/>
                </a:solidFill>
                <a:latin typeface="Times New Roman" panose="02020603050405020304" pitchFamily="18" charset="0"/>
                <a:cs typeface="Times New Roman" panose="02020603050405020304" pitchFamily="18" charset="0"/>
              </a:rPr>
              <a:t>½ CDRE hour </a:t>
            </a:r>
            <a:r>
              <a:rPr lang="en-US" i="0" dirty="0">
                <a:solidFill>
                  <a:srgbClr val="CB940A"/>
                </a:solidFill>
                <a:latin typeface="Times New Roman" panose="02020603050405020304" pitchFamily="18" charset="0"/>
                <a:cs typeface="Times New Roman" panose="02020603050405020304" pitchFamily="18" charset="0"/>
              </a:rPr>
              <a:t>for at least 25 minutes, but less than 50 minutes.</a:t>
            </a:r>
          </a:p>
          <a:p>
            <a:pPr marL="914400" lvl="1" indent="-574675">
              <a:buFont typeface="Wingdings" panose="05000000000000000000" pitchFamily="2" charset="2"/>
              <a:buChar char="ü"/>
            </a:pPr>
            <a:r>
              <a:rPr lang="en-US" b="1" i="0" dirty="0">
                <a:solidFill>
                  <a:srgbClr val="CB940A"/>
                </a:solidFill>
                <a:latin typeface="Times New Roman" panose="02020603050405020304" pitchFamily="18" charset="0"/>
                <a:cs typeface="Times New Roman" panose="02020603050405020304" pitchFamily="18" charset="0"/>
              </a:rPr>
              <a:t>“Thorough, high quality” instructional materials </a:t>
            </a:r>
            <a:r>
              <a:rPr lang="en-US" i="0" dirty="0">
                <a:solidFill>
                  <a:srgbClr val="CB940A"/>
                </a:solidFill>
                <a:latin typeface="Times New Roman" panose="02020603050405020304" pitchFamily="18" charset="0"/>
                <a:cs typeface="Times New Roman" panose="02020603050405020304" pitchFamily="18" charset="0"/>
              </a:rPr>
              <a:t>must be provided, absent special waiver by </a:t>
            </a:r>
            <a:r>
              <a:rPr lang="en-US" dirty="0">
                <a:solidFill>
                  <a:srgbClr val="CB940A"/>
                </a:solidFill>
                <a:latin typeface="Times New Roman" panose="02020603050405020304" pitchFamily="18" charset="0"/>
                <a:cs typeface="Times New Roman" panose="02020603050405020304" pitchFamily="18" charset="0"/>
              </a:rPr>
              <a:t>the Director.</a:t>
            </a:r>
            <a:endParaRPr lang="en-US" i="0" dirty="0">
              <a:solidFill>
                <a:srgbClr val="CB940A"/>
              </a:solidFill>
              <a:latin typeface="Times New Roman" panose="02020603050405020304" pitchFamily="18" charset="0"/>
              <a:cs typeface="Times New Roman" panose="02020603050405020304" pitchFamily="18" charset="0"/>
            </a:endParaRPr>
          </a:p>
          <a:p>
            <a:pPr marL="914400" lvl="1" indent="-574675">
              <a:buFont typeface="Wingdings" panose="05000000000000000000" pitchFamily="2" charset="2"/>
              <a:buChar char="ü"/>
            </a:pPr>
            <a:r>
              <a:rPr lang="en-US" i="0" dirty="0">
                <a:solidFill>
                  <a:srgbClr val="CB940A"/>
                </a:solidFill>
                <a:latin typeface="Times New Roman" panose="02020603050405020304" pitchFamily="18" charset="0"/>
                <a:cs typeface="Times New Roman" panose="02020603050405020304" pitchFamily="18" charset="0"/>
              </a:rPr>
              <a:t>Up to five (5) CDRE hours may be approved for </a:t>
            </a:r>
            <a:r>
              <a:rPr lang="en-US" b="1" i="0" dirty="0">
                <a:solidFill>
                  <a:srgbClr val="CB940A"/>
                </a:solidFill>
                <a:latin typeface="Times New Roman" panose="02020603050405020304" pitchFamily="18" charset="0"/>
                <a:cs typeface="Times New Roman" panose="02020603050405020304" pitchFamily="18" charset="0"/>
              </a:rPr>
              <a:t>qualified teaching or authorship.</a:t>
            </a:r>
          </a:p>
          <a:p>
            <a:pPr marL="914400" lvl="1" indent="-574675">
              <a:buFont typeface="Wingdings" panose="05000000000000000000" pitchFamily="2" charset="2"/>
              <a:buChar char="ü"/>
            </a:pPr>
            <a:r>
              <a:rPr lang="en-US" b="1" i="0" dirty="0">
                <a:solidFill>
                  <a:srgbClr val="CB940A"/>
                </a:solidFill>
                <a:latin typeface="Times New Roman" panose="02020603050405020304" pitchFamily="18" charset="0"/>
                <a:cs typeface="Times New Roman" panose="02020603050405020304" pitchFamily="18" charset="0"/>
              </a:rPr>
              <a:t>No carryover</a:t>
            </a:r>
            <a:r>
              <a:rPr lang="en-US" i="0" dirty="0">
                <a:solidFill>
                  <a:srgbClr val="CB940A"/>
                </a:solidFill>
                <a:latin typeface="Times New Roman" panose="02020603050405020304" pitchFamily="18" charset="0"/>
                <a:cs typeface="Times New Roman" panose="02020603050405020304" pitchFamily="18" charset="0"/>
              </a:rPr>
              <a:t> of excessive CDRE hours.</a:t>
            </a:r>
          </a:p>
          <a:p>
            <a:pPr marL="530352" lvl="1" indent="0">
              <a:buNone/>
            </a:pPr>
            <a:endParaRPr lang="en-US" sz="2800" dirty="0">
              <a:solidFill>
                <a:srgbClr val="CB940A"/>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2800" dirty="0">
              <a:latin typeface="Times New Roman" panose="02020603050405020304" pitchFamily="18" charset="0"/>
              <a:cs typeface="Times New Roman" panose="02020603050405020304" pitchFamily="18" charset="0"/>
            </a:endParaRPr>
          </a:p>
          <a:p>
            <a:pPr marL="530352" lvl="1" indent="0">
              <a:buNone/>
            </a:pPr>
            <a:endParaRPr lang="en-US" sz="2800" i="0" dirty="0"/>
          </a:p>
        </p:txBody>
      </p:sp>
    </p:spTree>
    <p:extLst>
      <p:ext uri="{BB962C8B-B14F-4D97-AF65-F5344CB8AC3E}">
        <p14:creationId xmlns:p14="http://schemas.microsoft.com/office/powerpoint/2010/main" val="32530896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CE1E93-5E61-424D-876A-E2FE9F7D663E}"/>
              </a:ext>
            </a:extLst>
          </p:cNvPr>
          <p:cNvSpPr>
            <a:spLocks noGrp="1"/>
          </p:cNvSpPr>
          <p:nvPr>
            <p:ph type="title"/>
          </p:nvPr>
        </p:nvSpPr>
        <p:spPr>
          <a:xfrm>
            <a:off x="452487" y="368265"/>
            <a:ext cx="11246177" cy="863599"/>
          </a:xfrm>
        </p:spPr>
        <p:txBody>
          <a:bodyPr>
            <a:normAutofit/>
          </a:bodyPr>
          <a:lstStyle/>
          <a:p>
            <a:pPr algn="ctr"/>
            <a:r>
              <a:rPr lang="en-US" sz="3800" b="1" dirty="0">
                <a:solidFill>
                  <a:srgbClr val="CB940A"/>
                </a:solidFill>
                <a:latin typeface="Times New Roman" panose="02020603050405020304" pitchFamily="18" charset="0"/>
                <a:cs typeface="Times New Roman" panose="02020603050405020304" pitchFamily="18" charset="0"/>
              </a:rPr>
              <a:t>Rule 917 – Approval to provide Training or </a:t>
            </a:r>
            <a:r>
              <a:rPr lang="en-US" sz="3800" b="1" dirty="0" err="1">
                <a:solidFill>
                  <a:srgbClr val="CB940A"/>
                </a:solidFill>
                <a:latin typeface="Times New Roman" panose="02020603050405020304" pitchFamily="18" charset="0"/>
                <a:cs typeface="Times New Roman" panose="02020603050405020304" pitchFamily="18" charset="0"/>
              </a:rPr>
              <a:t>CDRE</a:t>
            </a:r>
            <a:endParaRPr lang="en-US" sz="3800" b="1" dirty="0">
              <a:solidFill>
                <a:srgbClr val="CB940A"/>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6A962E61-BE91-4A38-97D4-625FE85491CF}"/>
              </a:ext>
            </a:extLst>
          </p:cNvPr>
          <p:cNvSpPr>
            <a:spLocks noGrp="1"/>
          </p:cNvSpPr>
          <p:nvPr>
            <p:ph idx="1"/>
          </p:nvPr>
        </p:nvSpPr>
        <p:spPr>
          <a:xfrm>
            <a:off x="452487" y="1696825"/>
            <a:ext cx="11246177" cy="4860994"/>
          </a:xfrm>
        </p:spPr>
        <p:txBody>
          <a:bodyPr>
            <a:normAutofit/>
          </a:bodyPr>
          <a:lstStyle/>
          <a:p>
            <a:pPr marL="339725" indent="-339725">
              <a:buFont typeface="Courier New" panose="02070309020205020404" pitchFamily="49" charset="0"/>
              <a:buChar char="o"/>
            </a:pPr>
            <a:r>
              <a:rPr lang="en-US" sz="2800" dirty="0">
                <a:solidFill>
                  <a:srgbClr val="CB940A"/>
                </a:solidFill>
                <a:latin typeface="Times New Roman" panose="02020603050405020304" pitchFamily="18" charset="0"/>
                <a:cs typeface="Times New Roman" panose="02020603050405020304" pitchFamily="18" charset="0"/>
              </a:rPr>
              <a:t>New requirements for obtaining approval of a training course:</a:t>
            </a:r>
          </a:p>
          <a:p>
            <a:pPr marL="914400" lvl="1" indent="-574675">
              <a:buFont typeface="Wingdings" panose="05000000000000000000" pitchFamily="2" charset="2"/>
              <a:buChar char="ü"/>
            </a:pPr>
            <a:r>
              <a:rPr lang="en-US" sz="2400" b="1" i="0" dirty="0">
                <a:solidFill>
                  <a:srgbClr val="CB940A"/>
                </a:solidFill>
                <a:latin typeface="Times New Roman" panose="02020603050405020304" pitchFamily="18" charset="0"/>
                <a:cs typeface="Times New Roman" panose="02020603050405020304" pitchFamily="18" charset="0"/>
              </a:rPr>
              <a:t>Approval required </a:t>
            </a:r>
            <a:r>
              <a:rPr lang="en-US" sz="2400" b="1" dirty="0">
                <a:solidFill>
                  <a:srgbClr val="CB940A"/>
                </a:solidFill>
                <a:latin typeface="Times New Roman" panose="02020603050405020304" pitchFamily="18" charset="0"/>
                <a:cs typeface="Times New Roman" panose="02020603050405020304" pitchFamily="18" charset="0"/>
              </a:rPr>
              <a:t>prior to advertising </a:t>
            </a:r>
            <a:r>
              <a:rPr lang="en-US" sz="2400" b="1" i="0" dirty="0">
                <a:solidFill>
                  <a:srgbClr val="CB940A"/>
                </a:solidFill>
                <a:latin typeface="Times New Roman" panose="02020603050405020304" pitchFamily="18" charset="0"/>
                <a:cs typeface="Times New Roman" panose="02020603050405020304" pitchFamily="18" charset="0"/>
              </a:rPr>
              <a:t>a course.</a:t>
            </a:r>
          </a:p>
          <a:p>
            <a:pPr marL="914400" lvl="1" indent="-574675">
              <a:buFont typeface="Wingdings" panose="05000000000000000000" pitchFamily="2" charset="2"/>
              <a:buChar char="ü"/>
            </a:pPr>
            <a:r>
              <a:rPr lang="en-US" sz="2400" i="0" dirty="0">
                <a:solidFill>
                  <a:srgbClr val="CB940A"/>
                </a:solidFill>
                <a:latin typeface="Times New Roman" panose="02020603050405020304" pitchFamily="18" charset="0"/>
                <a:cs typeface="Times New Roman" panose="02020603050405020304" pitchFamily="18" charset="0"/>
              </a:rPr>
              <a:t>A single course may be approved as training for multiple dispute resolution areas.</a:t>
            </a:r>
          </a:p>
          <a:p>
            <a:pPr marL="914400" lvl="1" indent="-574675">
              <a:buFont typeface="Wingdings" panose="05000000000000000000" pitchFamily="2" charset="2"/>
              <a:buChar char="ü"/>
            </a:pPr>
            <a:r>
              <a:rPr lang="en-US" sz="2400" i="0" dirty="0">
                <a:solidFill>
                  <a:srgbClr val="CB940A"/>
                </a:solidFill>
                <a:latin typeface="Times New Roman" panose="02020603050405020304" pitchFamily="18" charset="0"/>
                <a:cs typeface="Times New Roman" panose="02020603050405020304" pitchFamily="18" charset="0"/>
              </a:rPr>
              <a:t>Attendance records and evaluation summaries must be kept for 3 years.</a:t>
            </a:r>
          </a:p>
          <a:p>
            <a:pPr marL="914400" lvl="1" indent="-574675">
              <a:buFont typeface="Wingdings" panose="05000000000000000000" pitchFamily="2" charset="2"/>
              <a:buChar char="ü"/>
            </a:pPr>
            <a:r>
              <a:rPr lang="en-US" sz="2400" b="1" i="0" dirty="0">
                <a:solidFill>
                  <a:srgbClr val="CB940A"/>
                </a:solidFill>
                <a:latin typeface="Times New Roman" panose="02020603050405020304" pitchFamily="18" charset="0"/>
                <a:cs typeface="Times New Roman" panose="02020603050405020304" pitchFamily="18" charset="0"/>
              </a:rPr>
              <a:t>Once approved, a course is approved for subsequent offerings in that calendar year, so long as no substantive changes are made, and notice is given to Director.</a:t>
            </a:r>
          </a:p>
          <a:p>
            <a:pPr marL="914400" lvl="1" indent="-574675">
              <a:buFont typeface="Wingdings" panose="05000000000000000000" pitchFamily="2" charset="2"/>
              <a:buChar char="ü"/>
            </a:pPr>
            <a:r>
              <a:rPr lang="en-US" sz="2400" b="1" i="0" dirty="0">
                <a:solidFill>
                  <a:srgbClr val="CB940A"/>
                </a:solidFill>
                <a:latin typeface="Times New Roman" panose="02020603050405020304" pitchFamily="18" charset="0"/>
                <a:cs typeface="Times New Roman" panose="02020603050405020304" pitchFamily="18" charset="0"/>
              </a:rPr>
              <a:t>Trainers must be “qualified by practical/academic experience,” with at least one trainer of an approved course having “3 years practical experience using that </a:t>
            </a:r>
            <a:r>
              <a:rPr lang="en-US" b="1" dirty="0">
                <a:solidFill>
                  <a:srgbClr val="CB940A"/>
                </a:solidFill>
                <a:latin typeface="Times New Roman" panose="02020603050405020304" pitchFamily="18" charset="0"/>
                <a:cs typeface="Times New Roman" panose="02020603050405020304" pitchFamily="18" charset="0"/>
              </a:rPr>
              <a:t>dispute resolution</a:t>
            </a:r>
            <a:r>
              <a:rPr lang="en-US" sz="2400" b="1" i="0" dirty="0">
                <a:solidFill>
                  <a:srgbClr val="CB940A"/>
                </a:solidFill>
                <a:latin typeface="Times New Roman" panose="02020603050405020304" pitchFamily="18" charset="0"/>
                <a:cs typeface="Times New Roman" panose="02020603050405020304" pitchFamily="18" charset="0"/>
              </a:rPr>
              <a:t> process”.</a:t>
            </a:r>
          </a:p>
          <a:p>
            <a:pPr marL="914400" lvl="1" indent="-574675">
              <a:buNone/>
            </a:pPr>
            <a:endParaRPr lang="en-US" sz="2400" i="0" dirty="0">
              <a:solidFill>
                <a:srgbClr val="CB940A"/>
              </a:solidFill>
            </a:endParaRPr>
          </a:p>
          <a:p>
            <a:pPr lvl="1">
              <a:buFont typeface="Wingdings" panose="05000000000000000000" pitchFamily="2" charset="2"/>
              <a:buChar char="q"/>
            </a:pPr>
            <a:endParaRPr lang="en-US" sz="2600" dirty="0">
              <a:solidFill>
                <a:srgbClr val="191B0E"/>
              </a:solidFill>
            </a:endParaRPr>
          </a:p>
          <a:p>
            <a:pPr>
              <a:buFont typeface="Wingdings" panose="05000000000000000000" pitchFamily="2" charset="2"/>
              <a:buChar char="§"/>
            </a:pPr>
            <a:endParaRPr lang="en-US" sz="2800" i="0" dirty="0"/>
          </a:p>
          <a:p>
            <a:pPr marL="0" indent="0">
              <a:buNone/>
            </a:pPr>
            <a:endParaRPr lang="en-US" sz="2800" dirty="0"/>
          </a:p>
          <a:p>
            <a:pPr>
              <a:buFont typeface="Wingdings" panose="05000000000000000000" pitchFamily="2" charset="2"/>
              <a:buChar char="§"/>
            </a:pPr>
            <a:endParaRPr lang="en-US" sz="2800" dirty="0"/>
          </a:p>
          <a:p>
            <a:pPr marL="530352" lvl="1" indent="0">
              <a:buNone/>
            </a:pPr>
            <a:endParaRPr lang="en-US" sz="2800" i="0" dirty="0"/>
          </a:p>
        </p:txBody>
      </p:sp>
    </p:spTree>
    <p:extLst>
      <p:ext uri="{BB962C8B-B14F-4D97-AF65-F5344CB8AC3E}">
        <p14:creationId xmlns:p14="http://schemas.microsoft.com/office/powerpoint/2010/main" val="6417424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75727" y="320425"/>
            <a:ext cx="11522207" cy="1027610"/>
          </a:xfrm>
        </p:spPr>
        <p:txBody>
          <a:bodyPr>
            <a:normAutofit/>
          </a:bodyPr>
          <a:lstStyle/>
          <a:p>
            <a:pPr algn="ctr"/>
            <a:r>
              <a:rPr lang="en-US" sz="3800" b="1" dirty="0">
                <a:solidFill>
                  <a:srgbClr val="CB940A"/>
                </a:solidFill>
                <a:latin typeface="Times New Roman" panose="02020603050405020304" pitchFamily="18" charset="0"/>
                <a:cs typeface="Times New Roman" panose="02020603050405020304" pitchFamily="18" charset="0"/>
              </a:rPr>
              <a:t>Rule 917 – Approval to provide Training or CDRE</a:t>
            </a:r>
            <a:endParaRPr lang="en-US" sz="3800" dirty="0"/>
          </a:p>
        </p:txBody>
      </p:sp>
      <p:sp>
        <p:nvSpPr>
          <p:cNvPr id="3" name="Content Placeholder 2"/>
          <p:cNvSpPr>
            <a:spLocks noGrp="1"/>
          </p:cNvSpPr>
          <p:nvPr>
            <p:ph idx="1"/>
          </p:nvPr>
        </p:nvSpPr>
        <p:spPr>
          <a:xfrm>
            <a:off x="516400" y="1828800"/>
            <a:ext cx="11040862" cy="4449452"/>
          </a:xfrm>
        </p:spPr>
        <p:txBody>
          <a:bodyPr/>
          <a:lstStyle/>
          <a:p>
            <a:pPr marL="339725" lvl="0" indent="-339725">
              <a:buFont typeface="Courier New" panose="02070309020205020404" pitchFamily="49" charset="0"/>
              <a:buChar char="o"/>
            </a:pPr>
            <a:r>
              <a:rPr lang="en-US" sz="2800" dirty="0">
                <a:solidFill>
                  <a:srgbClr val="CB940A"/>
                </a:solidFill>
                <a:latin typeface="Times New Roman" panose="02020603050405020304" pitchFamily="18" charset="0"/>
                <a:cs typeface="Times New Roman" panose="02020603050405020304" pitchFamily="18" charset="0"/>
              </a:rPr>
              <a:t>New requirements for obtaining approval of a CDRE presentation:</a:t>
            </a:r>
          </a:p>
          <a:p>
            <a:pPr marL="914400" lvl="1" indent="-574675">
              <a:buFont typeface="Wingdings" panose="05000000000000000000" pitchFamily="2" charset="2"/>
              <a:buChar char="ü"/>
            </a:pPr>
            <a:r>
              <a:rPr lang="en-US" dirty="0">
                <a:solidFill>
                  <a:srgbClr val="CB940A"/>
                </a:solidFill>
                <a:latin typeface="Times New Roman" panose="02020603050405020304" pitchFamily="18" charset="0"/>
                <a:cs typeface="Times New Roman" panose="02020603050405020304" pitchFamily="18" charset="0"/>
              </a:rPr>
              <a:t>Attendance records and evaluation summaries must be kept for 3 years.</a:t>
            </a:r>
          </a:p>
          <a:p>
            <a:pPr marL="914400" lvl="1" indent="-574675">
              <a:buFont typeface="Wingdings" panose="05000000000000000000" pitchFamily="2" charset="2"/>
              <a:buChar char="ü"/>
            </a:pPr>
            <a:r>
              <a:rPr lang="en-US" b="1" dirty="0">
                <a:solidFill>
                  <a:srgbClr val="CB940A"/>
                </a:solidFill>
                <a:latin typeface="Times New Roman" panose="02020603050405020304" pitchFamily="18" charset="0"/>
                <a:cs typeface="Times New Roman" panose="02020603050405020304" pitchFamily="18" charset="0"/>
              </a:rPr>
              <a:t>Once approved, a course is approved for subsequent offerings in that calendar year, so long as no substantive changes are made, and notice is given to Director.</a:t>
            </a:r>
          </a:p>
          <a:p>
            <a:pPr>
              <a:buFont typeface="Wingdings" panose="05000000000000000000" pitchFamily="2" charset="2"/>
              <a:buChar char="ü"/>
            </a:pPr>
            <a:endParaRPr lang="en-US" dirty="0">
              <a:solidFill>
                <a:srgbClr val="CB940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8692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1733" y="263863"/>
            <a:ext cx="11548533" cy="857927"/>
          </a:xfrm>
        </p:spPr>
        <p:txBody>
          <a:bodyPr>
            <a:noAutofit/>
          </a:bodyPr>
          <a:lstStyle/>
          <a:p>
            <a:r>
              <a:rPr lang="en-US" sz="3400" b="1" dirty="0">
                <a:solidFill>
                  <a:srgbClr val="CB940A"/>
                </a:solidFill>
                <a:uFill>
                  <a:solidFill>
                    <a:srgbClr val="CB940A"/>
                  </a:solidFill>
                </a:uFill>
                <a:latin typeface="Times New Roman" panose="02020603050405020304" pitchFamily="18" charset="0"/>
                <a:cs typeface="Times New Roman" panose="02020603050405020304" pitchFamily="18" charset="0"/>
              </a:rPr>
              <a:t>History of Kansas Statutory &amp; Related Dispute Resolution Rules</a:t>
            </a:r>
            <a:endParaRPr lang="en-US" sz="3400" dirty="0">
              <a:solidFill>
                <a:srgbClr val="CB940A"/>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21734" y="1621411"/>
            <a:ext cx="11548532" cy="4854804"/>
          </a:xfrm>
        </p:spPr>
        <p:txBody>
          <a:bodyPr>
            <a:normAutofit/>
          </a:bodyPr>
          <a:lstStyle/>
          <a:p>
            <a:pPr marL="0" indent="0">
              <a:buNone/>
            </a:pPr>
            <a:r>
              <a:rPr lang="en-US" b="1" dirty="0">
                <a:solidFill>
                  <a:srgbClr val="CB940A"/>
                </a:solidFill>
                <a:latin typeface="Times New Roman" panose="02020603050405020304" pitchFamily="18" charset="0"/>
                <a:cs typeface="Times New Roman" panose="02020603050405020304" pitchFamily="18" charset="0"/>
              </a:rPr>
              <a:t>2012</a:t>
            </a:r>
            <a:r>
              <a:rPr lang="en-US" dirty="0">
                <a:solidFill>
                  <a:srgbClr val="CB940A"/>
                </a:solidFill>
                <a:latin typeface="Times New Roman" panose="02020603050405020304" pitchFamily="18" charset="0"/>
                <a:cs typeface="Times New Roman" panose="02020603050405020304" pitchFamily="18" charset="0"/>
              </a:rPr>
              <a:t>	</a:t>
            </a:r>
            <a:r>
              <a:rPr lang="en-US" b="1" dirty="0">
                <a:solidFill>
                  <a:srgbClr val="CB940A"/>
                </a:solidFill>
                <a:latin typeface="Times New Roman" panose="02020603050405020304" pitchFamily="18" charset="0"/>
                <a:cs typeface="Times New Roman" panose="02020603050405020304" pitchFamily="18" charset="0"/>
              </a:rPr>
              <a:t>SC Admin. Order No. 266: </a:t>
            </a:r>
            <a:r>
              <a:rPr lang="en-US" dirty="0">
                <a:solidFill>
                  <a:srgbClr val="CB940A"/>
                </a:solidFill>
                <a:latin typeface="Times New Roman" panose="02020603050405020304" pitchFamily="18" charset="0"/>
                <a:cs typeface="Times New Roman" panose="02020603050405020304" pitchFamily="18" charset="0"/>
              </a:rPr>
              <a:t>Qualifications/Education of Case Managers</a:t>
            </a:r>
          </a:p>
          <a:p>
            <a:pPr marL="0" indent="0">
              <a:buNone/>
            </a:pPr>
            <a:r>
              <a:rPr lang="en-US" dirty="0">
                <a:solidFill>
                  <a:srgbClr val="CB940A"/>
                </a:solidFill>
                <a:latin typeface="Times New Roman" panose="02020603050405020304" pitchFamily="18" charset="0"/>
                <a:cs typeface="Times New Roman" panose="02020603050405020304" pitchFamily="18" charset="0"/>
              </a:rPr>
              <a:t>	</a:t>
            </a:r>
            <a:r>
              <a:rPr lang="en-US" b="1" dirty="0">
                <a:solidFill>
                  <a:srgbClr val="CB940A"/>
                </a:solidFill>
                <a:latin typeface="Times New Roman" panose="02020603050405020304" pitchFamily="18" charset="0"/>
                <a:cs typeface="Times New Roman" panose="02020603050405020304" pitchFamily="18" charset="0"/>
              </a:rPr>
              <a:t>SCR 1501:  </a:t>
            </a:r>
            <a:r>
              <a:rPr lang="en-US" dirty="0">
                <a:solidFill>
                  <a:srgbClr val="CB940A"/>
                </a:solidFill>
                <a:latin typeface="Times New Roman" panose="02020603050405020304" pitchFamily="18" charset="0"/>
                <a:cs typeface="Times New Roman" panose="02020603050405020304" pitchFamily="18" charset="0"/>
              </a:rPr>
              <a:t>Specifications for Advisory Council on Dispute Resolution (Council)</a:t>
            </a:r>
          </a:p>
          <a:p>
            <a:pPr marL="0" indent="0">
              <a:buNone/>
            </a:pPr>
            <a:endParaRPr lang="en-US" dirty="0">
              <a:solidFill>
                <a:srgbClr val="CB940A"/>
              </a:solidFill>
              <a:latin typeface="Times New Roman" panose="02020603050405020304" pitchFamily="18" charset="0"/>
              <a:cs typeface="Times New Roman" panose="02020603050405020304" pitchFamily="18" charset="0"/>
            </a:endParaRPr>
          </a:p>
          <a:p>
            <a:pPr marL="0" indent="0">
              <a:buNone/>
            </a:pPr>
            <a:r>
              <a:rPr lang="en-US" b="1" dirty="0">
                <a:solidFill>
                  <a:srgbClr val="CB940A"/>
                </a:solidFill>
                <a:latin typeface="Times New Roman" panose="02020603050405020304" pitchFamily="18" charset="0"/>
                <a:cs typeface="Times New Roman" panose="02020603050405020304" pitchFamily="18" charset="0"/>
              </a:rPr>
              <a:t>2013</a:t>
            </a:r>
            <a:r>
              <a:rPr lang="en-US" dirty="0">
                <a:solidFill>
                  <a:srgbClr val="CB940A"/>
                </a:solidFill>
                <a:latin typeface="Times New Roman" panose="02020603050405020304" pitchFamily="18" charset="0"/>
                <a:cs typeface="Times New Roman" panose="02020603050405020304" pitchFamily="18" charset="0"/>
              </a:rPr>
              <a:t> 	</a:t>
            </a:r>
            <a:r>
              <a:rPr lang="en-US" b="1" dirty="0">
                <a:solidFill>
                  <a:srgbClr val="CB940A"/>
                </a:solidFill>
                <a:latin typeface="Times New Roman" panose="02020603050405020304" pitchFamily="18" charset="0"/>
                <a:cs typeface="Times New Roman" panose="02020603050405020304" pitchFamily="18" charset="0"/>
              </a:rPr>
              <a:t>SC Admin. Order No. 276</a:t>
            </a:r>
            <a:r>
              <a:rPr lang="en-US" dirty="0">
                <a:solidFill>
                  <a:srgbClr val="CB940A"/>
                </a:solidFill>
                <a:latin typeface="Times New Roman" panose="02020603050405020304" pitchFamily="18" charset="0"/>
                <a:cs typeface="Times New Roman" panose="02020603050405020304" pitchFamily="18" charset="0"/>
              </a:rPr>
              <a:t>: Case Management Guidelines/Standards of Practice</a:t>
            </a:r>
          </a:p>
          <a:p>
            <a:pPr marL="0" indent="0">
              <a:buNone/>
            </a:pPr>
            <a:endParaRPr lang="en-US" dirty="0">
              <a:solidFill>
                <a:srgbClr val="CB940A"/>
              </a:solidFill>
              <a:latin typeface="Times New Roman" panose="02020603050405020304" pitchFamily="18" charset="0"/>
              <a:cs typeface="Times New Roman" panose="02020603050405020304" pitchFamily="18" charset="0"/>
            </a:endParaRPr>
          </a:p>
          <a:p>
            <a:pPr marL="0" indent="0">
              <a:buNone/>
            </a:pPr>
            <a:r>
              <a:rPr lang="en-US" b="1" dirty="0">
                <a:solidFill>
                  <a:srgbClr val="CB940A"/>
                </a:solidFill>
                <a:latin typeface="Times New Roman" panose="02020603050405020304" pitchFamily="18" charset="0"/>
                <a:cs typeface="Times New Roman" panose="02020603050405020304" pitchFamily="18" charset="0"/>
              </a:rPr>
              <a:t>2015</a:t>
            </a:r>
            <a:r>
              <a:rPr lang="en-US" dirty="0">
                <a:solidFill>
                  <a:srgbClr val="CB940A"/>
                </a:solidFill>
                <a:latin typeface="Times New Roman" panose="02020603050405020304" pitchFamily="18" charset="0"/>
                <a:cs typeface="Times New Roman" panose="02020603050405020304" pitchFamily="18" charset="0"/>
              </a:rPr>
              <a:t> 	Advisory Council forms subcommittee to draft </a:t>
            </a:r>
            <a:r>
              <a:rPr lang="en-US" b="1" i="1" dirty="0">
                <a:solidFill>
                  <a:srgbClr val="CB940A"/>
                </a:solidFill>
                <a:latin typeface="Times New Roman" panose="02020603050405020304" pitchFamily="18" charset="0"/>
                <a:cs typeface="Times New Roman" panose="02020603050405020304" pitchFamily="18" charset="0"/>
              </a:rPr>
              <a:t>modifications to SCR 901-904</a:t>
            </a:r>
          </a:p>
          <a:p>
            <a:pPr marL="0" indent="0">
              <a:buNone/>
            </a:pPr>
            <a:endParaRPr lang="en-US" b="1" i="1" u="sng" dirty="0">
              <a:solidFill>
                <a:srgbClr val="CB940A"/>
              </a:solidFill>
              <a:latin typeface="Times New Roman" panose="02020603050405020304" pitchFamily="18" charset="0"/>
              <a:cs typeface="Times New Roman" panose="02020603050405020304" pitchFamily="18" charset="0"/>
            </a:endParaRPr>
          </a:p>
          <a:p>
            <a:pPr marL="0" indent="0">
              <a:buNone/>
            </a:pPr>
            <a:r>
              <a:rPr lang="en-US" b="1" dirty="0">
                <a:solidFill>
                  <a:srgbClr val="CB940A"/>
                </a:solidFill>
                <a:latin typeface="Times New Roman" panose="02020603050405020304" pitchFamily="18" charset="0"/>
                <a:cs typeface="Times New Roman" panose="02020603050405020304" pitchFamily="18" charset="0"/>
              </a:rPr>
              <a:t>2019</a:t>
            </a:r>
            <a:r>
              <a:rPr lang="en-US" dirty="0">
                <a:solidFill>
                  <a:srgbClr val="CB940A"/>
                </a:solidFill>
                <a:latin typeface="Times New Roman" panose="02020603050405020304" pitchFamily="18" charset="0"/>
                <a:cs typeface="Times New Roman" panose="02020603050405020304" pitchFamily="18" charset="0"/>
              </a:rPr>
              <a:t>	January 2019:  Proposed</a:t>
            </a:r>
            <a:r>
              <a:rPr lang="en-US" b="1" dirty="0">
                <a:solidFill>
                  <a:srgbClr val="CB940A"/>
                </a:solidFill>
                <a:latin typeface="Times New Roman" panose="02020603050405020304" pitchFamily="18" charset="0"/>
                <a:cs typeface="Times New Roman" panose="02020603050405020304" pitchFamily="18" charset="0"/>
              </a:rPr>
              <a:t> </a:t>
            </a:r>
            <a:r>
              <a:rPr lang="en-US" b="1" i="1" dirty="0">
                <a:solidFill>
                  <a:srgbClr val="CB940A"/>
                </a:solidFill>
                <a:latin typeface="Times New Roman" panose="02020603050405020304" pitchFamily="18" charset="0"/>
                <a:cs typeface="Times New Roman" panose="02020603050405020304" pitchFamily="18" charset="0"/>
              </a:rPr>
              <a:t>new</a:t>
            </a:r>
            <a:r>
              <a:rPr lang="en-US" b="1" dirty="0">
                <a:solidFill>
                  <a:srgbClr val="CB940A"/>
                </a:solidFill>
                <a:latin typeface="Times New Roman" panose="02020603050405020304" pitchFamily="18" charset="0"/>
                <a:cs typeface="Times New Roman" panose="02020603050405020304" pitchFamily="18" charset="0"/>
              </a:rPr>
              <a:t> </a:t>
            </a:r>
            <a:r>
              <a:rPr lang="en-US" b="1" i="1" dirty="0">
                <a:solidFill>
                  <a:srgbClr val="CB940A"/>
                </a:solidFill>
                <a:latin typeface="Times New Roman" panose="02020603050405020304" pitchFamily="18" charset="0"/>
                <a:cs typeface="Times New Roman" panose="02020603050405020304" pitchFamily="18" charset="0"/>
              </a:rPr>
              <a:t>SCR 905-922</a:t>
            </a:r>
            <a:r>
              <a:rPr lang="en-US" b="1" dirty="0">
                <a:solidFill>
                  <a:srgbClr val="CB940A"/>
                </a:solidFill>
                <a:latin typeface="Times New Roman" panose="02020603050405020304" pitchFamily="18" charset="0"/>
                <a:cs typeface="Times New Roman" panose="02020603050405020304" pitchFamily="18" charset="0"/>
              </a:rPr>
              <a:t> &amp;</a:t>
            </a:r>
            <a:r>
              <a:rPr lang="en-US" dirty="0">
                <a:solidFill>
                  <a:srgbClr val="CB940A"/>
                </a:solidFill>
                <a:latin typeface="Times New Roman" panose="02020603050405020304" pitchFamily="18" charset="0"/>
                <a:cs typeface="Times New Roman" panose="02020603050405020304" pitchFamily="18" charset="0"/>
              </a:rPr>
              <a:t> revised Rule 1501 sent for comment</a:t>
            </a:r>
          </a:p>
          <a:p>
            <a:pPr marL="0" indent="0">
              <a:buNone/>
            </a:pPr>
            <a:r>
              <a:rPr lang="en-US" dirty="0">
                <a:solidFill>
                  <a:srgbClr val="CB940A"/>
                </a:solidFill>
                <a:latin typeface="Times New Roman" panose="02020603050405020304" pitchFamily="18" charset="0"/>
                <a:cs typeface="Times New Roman" panose="02020603050405020304" pitchFamily="18" charset="0"/>
              </a:rPr>
              <a:t>	July 2019:  New SCR 905-922 &amp; 1501 adopted, effective January 1, 2020,</a:t>
            </a:r>
          </a:p>
          <a:p>
            <a:pPr marL="0" indent="0">
              <a:buNone/>
            </a:pPr>
            <a:r>
              <a:rPr lang="en-US" dirty="0">
                <a:solidFill>
                  <a:srgbClr val="CB940A"/>
                </a:solidFill>
                <a:latin typeface="Times New Roman" panose="02020603050405020304" pitchFamily="18" charset="0"/>
                <a:cs typeface="Times New Roman" panose="02020603050405020304" pitchFamily="18" charset="0"/>
              </a:rPr>
              <a:t>		       Repealed SCR 901-904 and SC Admin. Orders 266 &amp; 276</a:t>
            </a:r>
          </a:p>
        </p:txBody>
      </p:sp>
    </p:spTree>
    <p:extLst>
      <p:ext uri="{BB962C8B-B14F-4D97-AF65-F5344CB8AC3E}">
        <p14:creationId xmlns:p14="http://schemas.microsoft.com/office/powerpoint/2010/main" val="6184041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CE1E93-5E61-424D-876A-E2FE9F7D663E}"/>
              </a:ext>
            </a:extLst>
          </p:cNvPr>
          <p:cNvSpPr>
            <a:spLocks noGrp="1"/>
          </p:cNvSpPr>
          <p:nvPr>
            <p:ph type="title"/>
          </p:nvPr>
        </p:nvSpPr>
        <p:spPr>
          <a:xfrm>
            <a:off x="395923" y="368266"/>
            <a:ext cx="11359299" cy="894926"/>
          </a:xfrm>
        </p:spPr>
        <p:txBody>
          <a:bodyPr>
            <a:normAutofit/>
          </a:bodyPr>
          <a:lstStyle/>
          <a:p>
            <a:pPr algn="ctr"/>
            <a:r>
              <a:rPr lang="en-US" sz="3600" b="1" dirty="0">
                <a:solidFill>
                  <a:srgbClr val="CB940A"/>
                </a:solidFill>
                <a:latin typeface="Times New Roman" panose="02020603050405020304" pitchFamily="18" charset="0"/>
                <a:cs typeface="Times New Roman" panose="02020603050405020304" pitchFamily="18" charset="0"/>
              </a:rPr>
              <a:t>Rule 918 – Ethics</a:t>
            </a:r>
          </a:p>
        </p:txBody>
      </p:sp>
      <p:sp>
        <p:nvSpPr>
          <p:cNvPr id="3" name="Content Placeholder 2">
            <a:extLst>
              <a:ext uri="{FF2B5EF4-FFF2-40B4-BE49-F238E27FC236}">
                <a16:creationId xmlns:a16="http://schemas.microsoft.com/office/drawing/2014/main" xmlns="" id="{6A962E61-BE91-4A38-97D4-625FE85491CF}"/>
              </a:ext>
            </a:extLst>
          </p:cNvPr>
          <p:cNvSpPr>
            <a:spLocks noGrp="1"/>
          </p:cNvSpPr>
          <p:nvPr>
            <p:ph idx="1"/>
          </p:nvPr>
        </p:nvSpPr>
        <p:spPr>
          <a:xfrm>
            <a:off x="395924" y="1574276"/>
            <a:ext cx="11359299" cy="5005633"/>
          </a:xfrm>
        </p:spPr>
        <p:txBody>
          <a:bodyPr>
            <a:normAutofit/>
          </a:bodyPr>
          <a:lstStyle/>
          <a:p>
            <a:pPr>
              <a:buFont typeface="Courier New" panose="02070309020205020404" pitchFamily="49" charset="0"/>
              <a:buChar char="o"/>
            </a:pPr>
            <a:r>
              <a:rPr lang="en-US" sz="2800" dirty="0">
                <a:solidFill>
                  <a:srgbClr val="CB940A"/>
                </a:solidFill>
                <a:latin typeface="Times New Roman" panose="02020603050405020304" pitchFamily="18" charset="0"/>
                <a:cs typeface="Times New Roman" panose="02020603050405020304" pitchFamily="18" charset="0"/>
              </a:rPr>
              <a:t> New ethics obligations:</a:t>
            </a:r>
          </a:p>
          <a:p>
            <a:endParaRPr lang="en-US" dirty="0">
              <a:solidFill>
                <a:srgbClr val="CB940A"/>
              </a:solidFill>
              <a:latin typeface="Times New Roman" panose="02020603050405020304" pitchFamily="18" charset="0"/>
              <a:cs typeface="Times New Roman" panose="02020603050405020304" pitchFamily="18" charset="0"/>
            </a:endParaRPr>
          </a:p>
          <a:p>
            <a:pPr marL="914400" indent="-574675">
              <a:buFont typeface="Wingdings" panose="05000000000000000000" pitchFamily="2" charset="2"/>
              <a:buChar char="ü"/>
            </a:pPr>
            <a:r>
              <a:rPr lang="en-US" i="0" dirty="0">
                <a:solidFill>
                  <a:srgbClr val="CB940A"/>
                </a:solidFill>
                <a:latin typeface="Times New Roman" panose="02020603050405020304" pitchFamily="18" charset="0"/>
                <a:cs typeface="Times New Roman" panose="02020603050405020304" pitchFamily="18" charset="0"/>
              </a:rPr>
              <a:t>Applies to </a:t>
            </a:r>
            <a:r>
              <a:rPr lang="en-US" b="1" dirty="0">
                <a:solidFill>
                  <a:srgbClr val="CB940A"/>
                </a:solidFill>
                <a:latin typeface="Times New Roman" panose="02020603050405020304" pitchFamily="18" charset="0"/>
                <a:cs typeface="Times New Roman" panose="02020603050405020304" pitchFamily="18" charset="0"/>
              </a:rPr>
              <a:t>ALL</a:t>
            </a:r>
            <a:r>
              <a:rPr lang="en-US" b="1" i="0" dirty="0">
                <a:solidFill>
                  <a:srgbClr val="CB940A"/>
                </a:solidFill>
                <a:latin typeface="Times New Roman" panose="02020603050405020304" pitchFamily="18" charset="0"/>
                <a:cs typeface="Times New Roman" panose="02020603050405020304" pitchFamily="18" charset="0"/>
              </a:rPr>
              <a:t> approved individuals </a:t>
            </a:r>
            <a:r>
              <a:rPr lang="en-US" i="0" dirty="0">
                <a:solidFill>
                  <a:srgbClr val="CB940A"/>
                </a:solidFill>
                <a:latin typeface="Times New Roman" panose="02020603050405020304" pitchFamily="18" charset="0"/>
                <a:cs typeface="Times New Roman" panose="02020603050405020304" pitchFamily="18" charset="0"/>
              </a:rPr>
              <a:t>(all </a:t>
            </a:r>
            <a:r>
              <a:rPr lang="en-US" dirty="0">
                <a:solidFill>
                  <a:srgbClr val="CB940A"/>
                </a:solidFill>
                <a:latin typeface="Times New Roman" panose="02020603050405020304" pitchFamily="18" charset="0"/>
                <a:cs typeface="Times New Roman" panose="02020603050405020304" pitchFamily="18" charset="0"/>
              </a:rPr>
              <a:t>dispute resolution</a:t>
            </a:r>
            <a:r>
              <a:rPr lang="en-US" i="0" dirty="0">
                <a:solidFill>
                  <a:srgbClr val="CB940A"/>
                </a:solidFill>
                <a:latin typeface="Times New Roman" panose="02020603050405020304" pitchFamily="18" charset="0"/>
                <a:cs typeface="Times New Roman" panose="02020603050405020304" pitchFamily="18" charset="0"/>
              </a:rPr>
              <a:t> specialties), </a:t>
            </a:r>
            <a:r>
              <a:rPr lang="en-US" b="1" dirty="0">
                <a:solidFill>
                  <a:srgbClr val="CB940A"/>
                </a:solidFill>
                <a:latin typeface="Times New Roman" panose="02020603050405020304" pitchFamily="18" charset="0"/>
                <a:cs typeface="Times New Roman" panose="02020603050405020304" pitchFamily="18" charset="0"/>
              </a:rPr>
              <a:t>approved programs, and approved mentor mediators.</a:t>
            </a:r>
          </a:p>
          <a:p>
            <a:pPr>
              <a:buFont typeface="Wingdings" panose="05000000000000000000" pitchFamily="2" charset="2"/>
              <a:buChar char="§"/>
            </a:pPr>
            <a:endParaRPr lang="en-US" sz="2800" i="0" dirty="0"/>
          </a:p>
          <a:p>
            <a:pPr marL="0" indent="0">
              <a:buNone/>
            </a:pPr>
            <a:endParaRPr lang="en-US" sz="2800" dirty="0"/>
          </a:p>
          <a:p>
            <a:pPr>
              <a:buFont typeface="Wingdings" panose="05000000000000000000" pitchFamily="2" charset="2"/>
              <a:buChar char="§"/>
            </a:pPr>
            <a:endParaRPr lang="en-US" sz="2800" dirty="0"/>
          </a:p>
          <a:p>
            <a:pPr marL="530352" lvl="1" indent="0">
              <a:buNone/>
            </a:pPr>
            <a:endParaRPr lang="en-US" sz="2800" i="0" dirty="0"/>
          </a:p>
        </p:txBody>
      </p:sp>
    </p:spTree>
    <p:extLst>
      <p:ext uri="{BB962C8B-B14F-4D97-AF65-F5344CB8AC3E}">
        <p14:creationId xmlns:p14="http://schemas.microsoft.com/office/powerpoint/2010/main" val="41979304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6656" y="179021"/>
            <a:ext cx="10772775" cy="1018183"/>
          </a:xfrm>
        </p:spPr>
        <p:txBody>
          <a:bodyPr>
            <a:normAutofit/>
          </a:bodyPr>
          <a:lstStyle/>
          <a:p>
            <a:pPr algn="ctr"/>
            <a:r>
              <a:rPr lang="en-US" sz="3800" b="1" dirty="0">
                <a:solidFill>
                  <a:srgbClr val="CB940A"/>
                </a:solidFill>
                <a:latin typeface="Times New Roman" panose="02020603050405020304" pitchFamily="18" charset="0"/>
                <a:cs typeface="Times New Roman" panose="02020603050405020304" pitchFamily="18" charset="0"/>
              </a:rPr>
              <a:t>Rule 918 – Ethics</a:t>
            </a:r>
            <a:endParaRPr lang="en-US" sz="3800" dirty="0"/>
          </a:p>
        </p:txBody>
      </p:sp>
      <p:sp>
        <p:nvSpPr>
          <p:cNvPr id="3" name="Content Placeholder 2"/>
          <p:cNvSpPr>
            <a:spLocks noGrp="1"/>
          </p:cNvSpPr>
          <p:nvPr>
            <p:ph idx="1"/>
          </p:nvPr>
        </p:nvSpPr>
        <p:spPr>
          <a:xfrm>
            <a:off x="348792" y="1348032"/>
            <a:ext cx="11406433" cy="5118755"/>
          </a:xfrm>
        </p:spPr>
        <p:txBody>
          <a:bodyPr>
            <a:normAutofit lnSpcReduction="10000"/>
          </a:bodyPr>
          <a:lstStyle/>
          <a:p>
            <a:pPr marL="914400" lvl="1" indent="-452438">
              <a:buFont typeface="Wingdings" panose="05000000000000000000" pitchFamily="2" charset="2"/>
              <a:buChar char="ü"/>
            </a:pPr>
            <a:r>
              <a:rPr lang="en-US" dirty="0">
                <a:solidFill>
                  <a:srgbClr val="CB940A"/>
                </a:solidFill>
                <a:latin typeface="Times New Roman" panose="02020603050405020304" pitchFamily="18" charset="0"/>
                <a:cs typeface="Times New Roman" panose="02020603050405020304" pitchFamily="18" charset="0"/>
              </a:rPr>
              <a:t>Specific, detailed subsections addressing:</a:t>
            </a:r>
          </a:p>
          <a:p>
            <a:pPr marL="1376363" lvl="2" indent="-461963">
              <a:buFont typeface="Wingdings" panose="05000000000000000000" pitchFamily="2" charset="2"/>
              <a:buChar char="Ø"/>
            </a:pPr>
            <a:r>
              <a:rPr lang="en-US" sz="2200" i="0" dirty="0">
                <a:solidFill>
                  <a:srgbClr val="CB940A"/>
                </a:solidFill>
                <a:latin typeface="Times New Roman" panose="02020603050405020304" pitchFamily="18" charset="0"/>
                <a:cs typeface="Times New Roman" panose="02020603050405020304" pitchFamily="18" charset="0"/>
              </a:rPr>
              <a:t>Impartiality</a:t>
            </a:r>
          </a:p>
          <a:p>
            <a:pPr marL="1376363" lvl="2" indent="-461963">
              <a:buFont typeface="Wingdings" panose="05000000000000000000" pitchFamily="2" charset="2"/>
              <a:buChar char="Ø"/>
            </a:pPr>
            <a:r>
              <a:rPr lang="en-US" sz="2200" i="0" dirty="0">
                <a:solidFill>
                  <a:srgbClr val="CB940A"/>
                </a:solidFill>
                <a:latin typeface="Times New Roman" panose="02020603050405020304" pitchFamily="18" charset="0"/>
                <a:cs typeface="Times New Roman" panose="02020603050405020304" pitchFamily="18" charset="0"/>
              </a:rPr>
              <a:t>Conflicts of interest</a:t>
            </a:r>
          </a:p>
          <a:p>
            <a:pPr marL="1376363" lvl="2" indent="-461963">
              <a:buFont typeface="Wingdings" panose="05000000000000000000" pitchFamily="2" charset="2"/>
              <a:buChar char="Ø"/>
            </a:pPr>
            <a:r>
              <a:rPr lang="en-US" sz="2200" i="0" dirty="0">
                <a:solidFill>
                  <a:srgbClr val="CB940A"/>
                </a:solidFill>
                <a:latin typeface="Times New Roman" panose="02020603050405020304" pitchFamily="18" charset="0"/>
                <a:cs typeface="Times New Roman" panose="02020603050405020304" pitchFamily="18" charset="0"/>
              </a:rPr>
              <a:t>Competence</a:t>
            </a:r>
          </a:p>
          <a:p>
            <a:pPr marL="1376363" lvl="2" indent="-461963">
              <a:buFont typeface="Wingdings" panose="05000000000000000000" pitchFamily="2" charset="2"/>
              <a:buChar char="Ø"/>
            </a:pPr>
            <a:r>
              <a:rPr lang="en-US" sz="2200" i="0" dirty="0">
                <a:solidFill>
                  <a:srgbClr val="CB940A"/>
                </a:solidFill>
                <a:latin typeface="Times New Roman" panose="02020603050405020304" pitchFamily="18" charset="0"/>
                <a:cs typeface="Times New Roman" panose="02020603050405020304" pitchFamily="18" charset="0"/>
              </a:rPr>
              <a:t>Confidentiality</a:t>
            </a:r>
          </a:p>
          <a:p>
            <a:pPr marL="1376363" lvl="2" indent="-461963">
              <a:buFont typeface="Wingdings" panose="05000000000000000000" pitchFamily="2" charset="2"/>
              <a:buChar char="Ø"/>
            </a:pPr>
            <a:r>
              <a:rPr lang="en-US" sz="2200" i="0" dirty="0">
                <a:solidFill>
                  <a:srgbClr val="CB940A"/>
                </a:solidFill>
                <a:latin typeface="Times New Roman" panose="02020603050405020304" pitchFamily="18" charset="0"/>
                <a:cs typeface="Times New Roman" panose="02020603050405020304" pitchFamily="18" charset="0"/>
              </a:rPr>
              <a:t>Quality of process</a:t>
            </a:r>
          </a:p>
          <a:p>
            <a:pPr marL="1376363" lvl="2" indent="-461963">
              <a:buFont typeface="Wingdings" panose="05000000000000000000" pitchFamily="2" charset="2"/>
              <a:buChar char="Ø"/>
            </a:pPr>
            <a:r>
              <a:rPr lang="en-US" sz="2200" i="0" dirty="0">
                <a:solidFill>
                  <a:srgbClr val="CB940A"/>
                </a:solidFill>
                <a:latin typeface="Times New Roman" panose="02020603050405020304" pitchFamily="18" charset="0"/>
                <a:cs typeface="Times New Roman" panose="02020603050405020304" pitchFamily="18" charset="0"/>
              </a:rPr>
              <a:t>Advertising/Solicitation</a:t>
            </a:r>
          </a:p>
          <a:p>
            <a:pPr marL="1376363" lvl="2" indent="-461963">
              <a:buFont typeface="Wingdings" panose="05000000000000000000" pitchFamily="2" charset="2"/>
              <a:buChar char="Ø"/>
            </a:pPr>
            <a:r>
              <a:rPr lang="en-US" sz="2200" i="0" dirty="0">
                <a:solidFill>
                  <a:srgbClr val="CB940A"/>
                </a:solidFill>
                <a:latin typeface="Times New Roman" panose="02020603050405020304" pitchFamily="18" charset="0"/>
                <a:cs typeface="Times New Roman" panose="02020603050405020304" pitchFamily="18" charset="0"/>
              </a:rPr>
              <a:t>Fees  </a:t>
            </a:r>
          </a:p>
          <a:p>
            <a:pPr marL="1376363" lvl="2" indent="-461963">
              <a:buFont typeface="Wingdings" panose="05000000000000000000" pitchFamily="2" charset="2"/>
              <a:buChar char="Ø"/>
            </a:pPr>
            <a:r>
              <a:rPr lang="en-US" sz="2200" i="0" dirty="0">
                <a:solidFill>
                  <a:srgbClr val="CB940A"/>
                </a:solidFill>
                <a:latin typeface="Times New Roman" panose="02020603050405020304" pitchFamily="18" charset="0"/>
                <a:cs typeface="Times New Roman" panose="02020603050405020304" pitchFamily="18" charset="0"/>
              </a:rPr>
              <a:t>Obligations to dispute resolution profession</a:t>
            </a:r>
          </a:p>
          <a:p>
            <a:pPr marL="1376363" lvl="2" indent="-461963">
              <a:buFont typeface="Wingdings" panose="05000000000000000000" pitchFamily="2" charset="2"/>
              <a:buChar char="Ø"/>
            </a:pPr>
            <a:r>
              <a:rPr lang="en-US" sz="2200" i="0" dirty="0">
                <a:solidFill>
                  <a:srgbClr val="CB940A"/>
                </a:solidFill>
                <a:latin typeface="Times New Roman" panose="02020603050405020304" pitchFamily="18" charset="0"/>
                <a:cs typeface="Times New Roman" panose="02020603050405020304" pitchFamily="18" charset="0"/>
              </a:rPr>
              <a:t>Dual, multiple, or sequential roles</a:t>
            </a:r>
          </a:p>
          <a:p>
            <a:pPr marL="1376363" lvl="2" indent="-461963">
              <a:buFont typeface="Wingdings" panose="05000000000000000000" pitchFamily="2" charset="2"/>
              <a:buChar char="Ø"/>
            </a:pPr>
            <a:r>
              <a:rPr lang="en-US" sz="2200" i="0" dirty="0">
                <a:solidFill>
                  <a:srgbClr val="CB940A"/>
                </a:solidFill>
                <a:latin typeface="Times New Roman" panose="02020603050405020304" pitchFamily="18" charset="0"/>
                <a:cs typeface="Times New Roman" panose="02020603050405020304" pitchFamily="18" charset="0"/>
              </a:rPr>
              <a:t>Self reporting professional misconduct</a:t>
            </a:r>
          </a:p>
          <a:p>
            <a:pPr marL="1376363" lvl="2" indent="-461963">
              <a:buFont typeface="Wingdings" panose="05000000000000000000" pitchFamily="2" charset="2"/>
              <a:buChar char="Ø"/>
            </a:pPr>
            <a:r>
              <a:rPr lang="en-US" sz="2200" i="0" dirty="0">
                <a:solidFill>
                  <a:srgbClr val="CB940A"/>
                </a:solidFill>
                <a:latin typeface="Times New Roman" panose="02020603050405020304" pitchFamily="18" charset="0"/>
                <a:cs typeface="Times New Roman" panose="02020603050405020304" pitchFamily="18" charset="0"/>
              </a:rPr>
              <a:t>Responsibility to supervise</a:t>
            </a:r>
          </a:p>
          <a:p>
            <a:pPr marL="1376363" lvl="2" indent="-461963">
              <a:buFont typeface="Wingdings" panose="05000000000000000000" pitchFamily="2" charset="2"/>
              <a:buChar char="Ø"/>
            </a:pPr>
            <a:r>
              <a:rPr lang="en-US" sz="2200" i="0" dirty="0">
                <a:solidFill>
                  <a:srgbClr val="CB940A"/>
                </a:solidFill>
                <a:latin typeface="Times New Roman" panose="02020603050405020304" pitchFamily="18" charset="0"/>
                <a:cs typeface="Times New Roman" panose="02020603050405020304" pitchFamily="18" charset="0"/>
              </a:rPr>
              <a:t>Self-determination</a:t>
            </a:r>
          </a:p>
          <a:p>
            <a:pPr marL="1376363" lvl="2" indent="-461963">
              <a:buFont typeface="Wingdings" panose="05000000000000000000" pitchFamily="2" charset="2"/>
              <a:buChar char="Ø"/>
            </a:pPr>
            <a:r>
              <a:rPr lang="en-US" sz="2200" i="0" dirty="0">
                <a:solidFill>
                  <a:srgbClr val="CB940A"/>
                </a:solidFill>
                <a:latin typeface="Times New Roman" panose="02020603050405020304" pitchFamily="18" charset="0"/>
                <a:cs typeface="Times New Roman" panose="02020603050405020304" pitchFamily="18" charset="0"/>
              </a:rPr>
              <a:t>Plus, separate ethical obligations for approved programs and approved mentor mediators</a:t>
            </a:r>
            <a:endParaRPr lang="en-US" sz="2600" i="0" dirty="0">
              <a:solidFill>
                <a:srgbClr val="CB940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45924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CE1E93-5E61-424D-876A-E2FE9F7D663E}"/>
              </a:ext>
            </a:extLst>
          </p:cNvPr>
          <p:cNvSpPr>
            <a:spLocks noGrp="1"/>
          </p:cNvSpPr>
          <p:nvPr>
            <p:ph type="title"/>
          </p:nvPr>
        </p:nvSpPr>
        <p:spPr>
          <a:xfrm>
            <a:off x="1371600" y="198583"/>
            <a:ext cx="9601200" cy="863599"/>
          </a:xfrm>
        </p:spPr>
        <p:txBody>
          <a:bodyPr>
            <a:normAutofit/>
          </a:bodyPr>
          <a:lstStyle/>
          <a:p>
            <a:pPr algn="ctr"/>
            <a:r>
              <a:rPr lang="en-US" sz="3800" b="1" dirty="0">
                <a:solidFill>
                  <a:srgbClr val="CB940A"/>
                </a:solidFill>
                <a:latin typeface="Times New Roman" panose="02020603050405020304" pitchFamily="18" charset="0"/>
                <a:cs typeface="Times New Roman" panose="02020603050405020304" pitchFamily="18" charset="0"/>
              </a:rPr>
              <a:t>Rules 919 - 921 – Complaint Procedures</a:t>
            </a:r>
          </a:p>
        </p:txBody>
      </p:sp>
      <p:sp>
        <p:nvSpPr>
          <p:cNvPr id="3" name="Content Placeholder 2">
            <a:extLst>
              <a:ext uri="{FF2B5EF4-FFF2-40B4-BE49-F238E27FC236}">
                <a16:creationId xmlns:a16="http://schemas.microsoft.com/office/drawing/2014/main" xmlns="" id="{6A962E61-BE91-4A38-97D4-625FE85491CF}"/>
              </a:ext>
            </a:extLst>
          </p:cNvPr>
          <p:cNvSpPr>
            <a:spLocks noGrp="1"/>
          </p:cNvSpPr>
          <p:nvPr>
            <p:ph idx="1"/>
          </p:nvPr>
        </p:nvSpPr>
        <p:spPr>
          <a:xfrm>
            <a:off x="525544" y="1403642"/>
            <a:ext cx="11293312" cy="5147987"/>
          </a:xfrm>
        </p:spPr>
        <p:txBody>
          <a:bodyPr>
            <a:normAutofit/>
          </a:bodyPr>
          <a:lstStyle/>
          <a:p>
            <a:pPr marL="282575" indent="-282575">
              <a:buFont typeface="Courier New" panose="02070309020205020404" pitchFamily="49" charset="0"/>
              <a:buChar char="o"/>
            </a:pPr>
            <a:r>
              <a:rPr lang="en-US" sz="2400" dirty="0">
                <a:solidFill>
                  <a:srgbClr val="CB940A"/>
                </a:solidFill>
                <a:latin typeface="Times New Roman" panose="02020603050405020304" pitchFamily="18" charset="0"/>
                <a:cs typeface="Times New Roman" panose="02020603050405020304" pitchFamily="18" charset="0"/>
              </a:rPr>
              <a:t>Process for handling a complaint alleging that an approved individual or program </a:t>
            </a:r>
            <a:r>
              <a:rPr lang="en-US" b="1" dirty="0">
                <a:solidFill>
                  <a:srgbClr val="CB940A"/>
                </a:solidFill>
                <a:latin typeface="Times New Roman" panose="02020603050405020304" pitchFamily="18" charset="0"/>
                <a:cs typeface="Times New Roman" panose="02020603050405020304" pitchFamily="18" charset="0"/>
              </a:rPr>
              <a:t>has violated provisions of Ethics Rule 918</a:t>
            </a:r>
            <a:r>
              <a:rPr lang="en-US" dirty="0">
                <a:solidFill>
                  <a:srgbClr val="CB940A"/>
                </a:solidFill>
                <a:latin typeface="Times New Roman" panose="02020603050405020304" pitchFamily="18" charset="0"/>
                <a:cs typeface="Times New Roman" panose="02020603050405020304" pitchFamily="18" charset="0"/>
              </a:rPr>
              <a:t>:</a:t>
            </a:r>
            <a:endParaRPr lang="en-US" sz="2400" dirty="0">
              <a:solidFill>
                <a:srgbClr val="CB940A"/>
              </a:solidFill>
              <a:highlight>
                <a:srgbClr val="FFFF00"/>
              </a:highlight>
              <a:latin typeface="Times New Roman" panose="02020603050405020304" pitchFamily="18" charset="0"/>
              <a:cs typeface="Times New Roman" panose="02020603050405020304" pitchFamily="18" charset="0"/>
            </a:endParaRPr>
          </a:p>
          <a:p>
            <a:endParaRPr lang="en-US" sz="2400" dirty="0">
              <a:solidFill>
                <a:srgbClr val="CB940A"/>
              </a:solidFill>
              <a:highlight>
                <a:srgbClr val="FFFF00"/>
              </a:highlight>
              <a:latin typeface="Times New Roman" panose="02020603050405020304" pitchFamily="18" charset="0"/>
              <a:cs typeface="Times New Roman" panose="02020603050405020304" pitchFamily="18" charset="0"/>
            </a:endParaRPr>
          </a:p>
          <a:p>
            <a:pPr marL="914400" lvl="1" indent="-574675">
              <a:buFont typeface="Wingdings" panose="05000000000000000000" pitchFamily="2" charset="2"/>
              <a:buChar char="ü"/>
            </a:pPr>
            <a:r>
              <a:rPr lang="en-US" sz="2400" i="0" dirty="0">
                <a:solidFill>
                  <a:srgbClr val="CB940A"/>
                </a:solidFill>
                <a:latin typeface="Times New Roman" panose="02020603050405020304" pitchFamily="18" charset="0"/>
                <a:cs typeface="Times New Roman" panose="02020603050405020304" pitchFamily="18" charset="0"/>
              </a:rPr>
              <a:t>Filing a complaint and initial review (</a:t>
            </a:r>
            <a:r>
              <a:rPr lang="en-US" sz="2400" b="1" i="0" dirty="0">
                <a:solidFill>
                  <a:srgbClr val="CB940A"/>
                </a:solidFill>
                <a:latin typeface="Times New Roman" panose="02020603050405020304" pitchFamily="18" charset="0"/>
                <a:cs typeface="Times New Roman" panose="02020603050405020304" pitchFamily="18" charset="0"/>
              </a:rPr>
              <a:t>Rule 919</a:t>
            </a:r>
            <a:r>
              <a:rPr lang="en-US" sz="2400" i="0" dirty="0">
                <a:solidFill>
                  <a:srgbClr val="CB940A"/>
                </a:solidFill>
                <a:latin typeface="Times New Roman" panose="02020603050405020304" pitchFamily="18" charset="0"/>
                <a:cs typeface="Times New Roman" panose="02020603050405020304" pitchFamily="18" charset="0"/>
              </a:rPr>
              <a:t>).</a:t>
            </a:r>
          </a:p>
          <a:p>
            <a:pPr marL="914400" lvl="1" indent="-574675">
              <a:buFont typeface="Wingdings" panose="05000000000000000000" pitchFamily="2" charset="2"/>
              <a:buChar char="ü"/>
            </a:pPr>
            <a:endParaRPr lang="en-US" sz="2400" i="0" dirty="0">
              <a:solidFill>
                <a:srgbClr val="CB940A"/>
              </a:solidFill>
              <a:latin typeface="Times New Roman" panose="02020603050405020304" pitchFamily="18" charset="0"/>
              <a:cs typeface="Times New Roman" panose="02020603050405020304" pitchFamily="18" charset="0"/>
            </a:endParaRPr>
          </a:p>
          <a:p>
            <a:pPr marL="914400" lvl="1" indent="-574675">
              <a:buFont typeface="Wingdings" panose="05000000000000000000" pitchFamily="2" charset="2"/>
              <a:buChar char="ü"/>
            </a:pPr>
            <a:r>
              <a:rPr lang="en-US" sz="2400" i="0" dirty="0">
                <a:solidFill>
                  <a:srgbClr val="CB940A"/>
                </a:solidFill>
                <a:latin typeface="Times New Roman" panose="02020603050405020304" pitchFamily="18" charset="0"/>
                <a:cs typeface="Times New Roman" panose="02020603050405020304" pitchFamily="18" charset="0"/>
              </a:rPr>
              <a:t>Investigation:  Appointment of a current/former DR council member to investigate, and submit a written report and recommendation for resolution (</a:t>
            </a:r>
            <a:r>
              <a:rPr lang="en-US" sz="2400" b="1" i="0" dirty="0">
                <a:solidFill>
                  <a:srgbClr val="CB940A"/>
                </a:solidFill>
                <a:latin typeface="Times New Roman" panose="02020603050405020304" pitchFamily="18" charset="0"/>
                <a:cs typeface="Times New Roman" panose="02020603050405020304" pitchFamily="18" charset="0"/>
              </a:rPr>
              <a:t>Rule 920</a:t>
            </a:r>
            <a:r>
              <a:rPr lang="en-US" sz="2400" i="0" dirty="0">
                <a:solidFill>
                  <a:srgbClr val="CB940A"/>
                </a:solidFill>
                <a:latin typeface="Times New Roman" panose="02020603050405020304" pitchFamily="18" charset="0"/>
                <a:cs typeface="Times New Roman" panose="02020603050405020304" pitchFamily="18" charset="0"/>
              </a:rPr>
              <a:t>).</a:t>
            </a:r>
          </a:p>
          <a:p>
            <a:pPr marL="914400" lvl="1" indent="-574675">
              <a:buFont typeface="Wingdings" panose="05000000000000000000" pitchFamily="2" charset="2"/>
              <a:buChar char="ü"/>
            </a:pPr>
            <a:endParaRPr lang="en-US" sz="2400" i="0" dirty="0">
              <a:solidFill>
                <a:srgbClr val="CB940A"/>
              </a:solidFill>
              <a:latin typeface="Times New Roman" panose="02020603050405020304" pitchFamily="18" charset="0"/>
              <a:cs typeface="Times New Roman" panose="02020603050405020304" pitchFamily="18" charset="0"/>
            </a:endParaRPr>
          </a:p>
          <a:p>
            <a:pPr marL="914400" lvl="1" indent="-574675">
              <a:buFont typeface="Wingdings" panose="05000000000000000000" pitchFamily="2" charset="2"/>
              <a:buChar char="ü"/>
            </a:pPr>
            <a:r>
              <a:rPr lang="en-US" sz="2400" i="0" dirty="0">
                <a:solidFill>
                  <a:srgbClr val="CB940A"/>
                </a:solidFill>
                <a:latin typeface="Times New Roman" panose="02020603050405020304" pitchFamily="18" charset="0"/>
                <a:cs typeface="Times New Roman" panose="02020603050405020304" pitchFamily="18" charset="0"/>
              </a:rPr>
              <a:t>Confidentiality of records (</a:t>
            </a:r>
            <a:r>
              <a:rPr lang="en-US" sz="2400" b="1" i="0" dirty="0">
                <a:solidFill>
                  <a:srgbClr val="CB940A"/>
                </a:solidFill>
                <a:latin typeface="Times New Roman" panose="02020603050405020304" pitchFamily="18" charset="0"/>
                <a:cs typeface="Times New Roman" panose="02020603050405020304" pitchFamily="18" charset="0"/>
              </a:rPr>
              <a:t>Rule 920</a:t>
            </a:r>
            <a:r>
              <a:rPr lang="en-US" sz="2400" i="0" dirty="0">
                <a:solidFill>
                  <a:srgbClr val="CB940A"/>
                </a:solidFill>
                <a:latin typeface="Times New Roman" panose="02020603050405020304" pitchFamily="18" charset="0"/>
                <a:cs typeface="Times New Roman" panose="02020603050405020304" pitchFamily="18" charset="0"/>
              </a:rPr>
              <a:t>).</a:t>
            </a:r>
          </a:p>
          <a:p>
            <a:pPr marL="914400" lvl="1" indent="-574675">
              <a:buFont typeface="Wingdings" panose="05000000000000000000" pitchFamily="2" charset="2"/>
              <a:buChar char="ü"/>
            </a:pPr>
            <a:endParaRPr lang="en-US" sz="2400" i="0" dirty="0">
              <a:solidFill>
                <a:srgbClr val="CB940A"/>
              </a:solidFill>
              <a:latin typeface="Times New Roman" panose="02020603050405020304" pitchFamily="18" charset="0"/>
              <a:cs typeface="Times New Roman" panose="02020603050405020304" pitchFamily="18" charset="0"/>
            </a:endParaRPr>
          </a:p>
          <a:p>
            <a:pPr marL="914400" lvl="1" indent="-574675">
              <a:buFont typeface="Wingdings" panose="05000000000000000000" pitchFamily="2" charset="2"/>
              <a:buChar char="ü"/>
            </a:pPr>
            <a:r>
              <a:rPr lang="en-US" sz="2400" i="0" dirty="0">
                <a:solidFill>
                  <a:srgbClr val="CB940A"/>
                </a:solidFill>
                <a:latin typeface="Times New Roman" panose="02020603050405020304" pitchFamily="18" charset="0"/>
                <a:cs typeface="Times New Roman" panose="02020603050405020304" pitchFamily="18" charset="0"/>
              </a:rPr>
              <a:t>Complaint resolution and appeal process (</a:t>
            </a:r>
            <a:r>
              <a:rPr lang="en-US" sz="2400" b="1" i="0" dirty="0">
                <a:solidFill>
                  <a:srgbClr val="CB940A"/>
                </a:solidFill>
                <a:latin typeface="Times New Roman" panose="02020603050405020304" pitchFamily="18" charset="0"/>
                <a:cs typeface="Times New Roman" panose="02020603050405020304" pitchFamily="18" charset="0"/>
              </a:rPr>
              <a:t>Rule 921</a:t>
            </a:r>
            <a:r>
              <a:rPr lang="en-US" sz="2400" i="0" dirty="0">
                <a:solidFill>
                  <a:srgbClr val="CB940A"/>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
            </a:pPr>
            <a:endParaRPr lang="en-US" sz="2800" i="0" dirty="0"/>
          </a:p>
          <a:p>
            <a:pPr marL="0" indent="0">
              <a:buNone/>
            </a:pPr>
            <a:endParaRPr lang="en-US" sz="2800" dirty="0"/>
          </a:p>
          <a:p>
            <a:pPr>
              <a:buFont typeface="Wingdings" panose="05000000000000000000" pitchFamily="2" charset="2"/>
              <a:buChar char="§"/>
            </a:pPr>
            <a:endParaRPr lang="en-US" sz="2800" dirty="0"/>
          </a:p>
          <a:p>
            <a:pPr marL="530352" lvl="1" indent="0">
              <a:buNone/>
            </a:pPr>
            <a:endParaRPr lang="en-US" sz="2800" i="0" dirty="0"/>
          </a:p>
        </p:txBody>
      </p:sp>
    </p:spTree>
    <p:extLst>
      <p:ext uri="{BB962C8B-B14F-4D97-AF65-F5344CB8AC3E}">
        <p14:creationId xmlns:p14="http://schemas.microsoft.com/office/powerpoint/2010/main" val="337065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CE1E93-5E61-424D-876A-E2FE9F7D663E}"/>
              </a:ext>
            </a:extLst>
          </p:cNvPr>
          <p:cNvSpPr>
            <a:spLocks noGrp="1"/>
          </p:cNvSpPr>
          <p:nvPr>
            <p:ph type="title"/>
          </p:nvPr>
        </p:nvSpPr>
        <p:spPr>
          <a:xfrm>
            <a:off x="414779" y="198583"/>
            <a:ext cx="11312165" cy="863599"/>
          </a:xfrm>
        </p:spPr>
        <p:txBody>
          <a:bodyPr>
            <a:normAutofit/>
          </a:bodyPr>
          <a:lstStyle/>
          <a:p>
            <a:pPr algn="ctr"/>
            <a:r>
              <a:rPr lang="en-US" sz="3800" b="1" dirty="0">
                <a:solidFill>
                  <a:srgbClr val="CB940A"/>
                </a:solidFill>
                <a:latin typeface="Times New Roman" panose="02020603050405020304" pitchFamily="18" charset="0"/>
                <a:cs typeface="Times New Roman" panose="02020603050405020304" pitchFamily="18" charset="0"/>
              </a:rPr>
              <a:t>Rules 922 – Immunity</a:t>
            </a:r>
          </a:p>
        </p:txBody>
      </p:sp>
      <p:sp>
        <p:nvSpPr>
          <p:cNvPr id="3" name="Content Placeholder 2">
            <a:extLst>
              <a:ext uri="{FF2B5EF4-FFF2-40B4-BE49-F238E27FC236}">
                <a16:creationId xmlns:a16="http://schemas.microsoft.com/office/drawing/2014/main" xmlns="" id="{6A962E61-BE91-4A38-97D4-625FE85491CF}"/>
              </a:ext>
            </a:extLst>
          </p:cNvPr>
          <p:cNvSpPr>
            <a:spLocks noGrp="1"/>
          </p:cNvSpPr>
          <p:nvPr>
            <p:ph idx="1"/>
          </p:nvPr>
        </p:nvSpPr>
        <p:spPr>
          <a:xfrm>
            <a:off x="414779" y="1404594"/>
            <a:ext cx="11312165" cy="5099901"/>
          </a:xfrm>
        </p:spPr>
        <p:txBody>
          <a:bodyPr>
            <a:normAutofit/>
          </a:bodyPr>
          <a:lstStyle/>
          <a:p>
            <a:endParaRPr lang="en-US" sz="2800" dirty="0">
              <a:solidFill>
                <a:srgbClr val="CB940A"/>
              </a:solidFill>
              <a:latin typeface="Times New Roman" panose="02020603050405020304" pitchFamily="18" charset="0"/>
              <a:cs typeface="Times New Roman" panose="02020603050405020304" pitchFamily="18" charset="0"/>
            </a:endParaRPr>
          </a:p>
          <a:p>
            <a:r>
              <a:rPr lang="en-US" sz="2800" dirty="0">
                <a:solidFill>
                  <a:srgbClr val="CB940A"/>
                </a:solidFill>
                <a:latin typeface="Times New Roman" panose="02020603050405020304" pitchFamily="18" charset="0"/>
                <a:cs typeface="Times New Roman" panose="02020603050405020304" pitchFamily="18" charset="0"/>
              </a:rPr>
              <a:t>Deems all applications, complaints, investigations, or investigative reports made in the course of proceedings under the rules as being made in the course of judicial proceedings for purposes of </a:t>
            </a:r>
            <a:r>
              <a:rPr lang="en-US" b="1" dirty="0">
                <a:solidFill>
                  <a:srgbClr val="CB940A"/>
                </a:solidFill>
                <a:latin typeface="Times New Roman" panose="02020603050405020304" pitchFamily="18" charset="0"/>
                <a:cs typeface="Times New Roman" panose="02020603050405020304" pitchFamily="18" charset="0"/>
              </a:rPr>
              <a:t>immunity from litigation. </a:t>
            </a:r>
            <a:endParaRPr lang="en-US" sz="2800" b="1" i="0" dirty="0">
              <a:solidFill>
                <a:srgbClr val="CB940A"/>
              </a:solidFill>
              <a:latin typeface="Times New Roman" panose="02020603050405020304" pitchFamily="18" charset="0"/>
              <a:cs typeface="Times New Roman" panose="02020603050405020304" pitchFamily="18" charset="0"/>
            </a:endParaRPr>
          </a:p>
          <a:p>
            <a:pPr marL="0" indent="0">
              <a:buNone/>
            </a:pPr>
            <a:endParaRPr lang="en-US" sz="2800" dirty="0"/>
          </a:p>
          <a:p>
            <a:pPr>
              <a:buFont typeface="Wingdings" panose="05000000000000000000" pitchFamily="2" charset="2"/>
              <a:buChar char="§"/>
            </a:pPr>
            <a:endParaRPr lang="en-US" sz="2800" dirty="0"/>
          </a:p>
          <a:p>
            <a:pPr marL="530352" lvl="1" indent="0">
              <a:buNone/>
            </a:pPr>
            <a:endParaRPr lang="en-US" sz="2800" i="0" dirty="0"/>
          </a:p>
        </p:txBody>
      </p:sp>
    </p:spTree>
    <p:extLst>
      <p:ext uri="{BB962C8B-B14F-4D97-AF65-F5344CB8AC3E}">
        <p14:creationId xmlns:p14="http://schemas.microsoft.com/office/powerpoint/2010/main" val="35967087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41893" y="263863"/>
            <a:ext cx="11623249" cy="980475"/>
          </a:xfrm>
        </p:spPr>
        <p:txBody>
          <a:bodyPr>
            <a:normAutofit/>
          </a:bodyPr>
          <a:lstStyle/>
          <a:p>
            <a:pPr algn="ctr"/>
            <a:r>
              <a:rPr lang="en-US" sz="3400" b="1" dirty="0">
                <a:solidFill>
                  <a:srgbClr val="CB940A"/>
                </a:solidFill>
                <a:latin typeface="Times New Roman" panose="02020603050405020304" pitchFamily="18" charset="0"/>
                <a:cs typeface="Times New Roman" panose="02020603050405020304" pitchFamily="18" charset="0"/>
              </a:rPr>
              <a:t>Advisory Council on Dispute Resolution 2019-2020</a:t>
            </a:r>
          </a:p>
        </p:txBody>
      </p:sp>
      <p:sp>
        <p:nvSpPr>
          <p:cNvPr id="3" name="Content Placeholder 2"/>
          <p:cNvSpPr>
            <a:spLocks noGrp="1"/>
          </p:cNvSpPr>
          <p:nvPr>
            <p:ph idx="1"/>
          </p:nvPr>
        </p:nvSpPr>
        <p:spPr>
          <a:xfrm>
            <a:off x="488795" y="1243536"/>
            <a:ext cx="5065699" cy="5165887"/>
          </a:xfrm>
        </p:spPr>
        <p:txBody>
          <a:bodyPr>
            <a:normAutofit lnSpcReduction="10000"/>
          </a:bodyPr>
          <a:lstStyle/>
          <a:p>
            <a:pPr marL="339725" indent="-339725">
              <a:buFont typeface="Courier New" panose="02070309020205020404" pitchFamily="49" charset="0"/>
              <a:buChar char="o"/>
            </a:pPr>
            <a:r>
              <a:rPr lang="en-US" dirty="0">
                <a:solidFill>
                  <a:srgbClr val="CB940A"/>
                </a:solidFill>
                <a:latin typeface="Times New Roman" panose="02020603050405020304" pitchFamily="18" charset="0"/>
                <a:cs typeface="Times New Roman" panose="02020603050405020304" pitchFamily="18" charset="0"/>
              </a:rPr>
              <a:t>Hon. Keven O’Grady, Chairperson, 10th Judicial District</a:t>
            </a:r>
          </a:p>
          <a:p>
            <a:pPr marL="339725" indent="-339725">
              <a:buFont typeface="Courier New" panose="02070309020205020404" pitchFamily="49" charset="0"/>
              <a:buChar char="o"/>
            </a:pPr>
            <a:r>
              <a:rPr lang="en-US" dirty="0">
                <a:solidFill>
                  <a:srgbClr val="CB940A"/>
                </a:solidFill>
                <a:latin typeface="Times New Roman" panose="02020603050405020304" pitchFamily="18" charset="0"/>
                <a:cs typeface="Times New Roman" panose="02020603050405020304" pitchFamily="18" charset="0"/>
              </a:rPr>
              <a:t>Lindsey Anderson</a:t>
            </a:r>
          </a:p>
          <a:p>
            <a:pPr marL="339725" indent="-339725">
              <a:buFont typeface="Courier New" panose="02070309020205020404" pitchFamily="49" charset="0"/>
              <a:buChar char="o"/>
            </a:pPr>
            <a:r>
              <a:rPr lang="en-US" dirty="0">
                <a:solidFill>
                  <a:srgbClr val="CB940A"/>
                </a:solidFill>
                <a:latin typeface="Times New Roman" panose="02020603050405020304" pitchFamily="18" charset="0"/>
                <a:cs typeface="Times New Roman" panose="02020603050405020304" pitchFamily="18" charset="0"/>
              </a:rPr>
              <a:t>Micki Armstrong</a:t>
            </a:r>
          </a:p>
          <a:p>
            <a:pPr marL="339725" indent="-339725">
              <a:buFont typeface="Courier New" panose="02070309020205020404" pitchFamily="49" charset="0"/>
              <a:buChar char="o"/>
            </a:pPr>
            <a:r>
              <a:rPr lang="en-US" dirty="0">
                <a:solidFill>
                  <a:srgbClr val="CB940A"/>
                </a:solidFill>
                <a:latin typeface="Times New Roman" panose="02020603050405020304" pitchFamily="18" charset="0"/>
                <a:cs typeface="Times New Roman" panose="02020603050405020304" pitchFamily="18" charset="0"/>
              </a:rPr>
              <a:t>Ronnie Beach</a:t>
            </a:r>
          </a:p>
          <a:p>
            <a:pPr marL="339725" indent="-339725">
              <a:buFont typeface="Courier New" panose="02070309020205020404" pitchFamily="49" charset="0"/>
              <a:buChar char="o"/>
            </a:pPr>
            <a:r>
              <a:rPr lang="en-US" dirty="0">
                <a:solidFill>
                  <a:srgbClr val="CB940A"/>
                </a:solidFill>
                <a:latin typeface="Times New Roman" panose="02020603050405020304" pitchFamily="18" charset="0"/>
                <a:cs typeface="Times New Roman" panose="02020603050405020304" pitchFamily="18" charset="0"/>
              </a:rPr>
              <a:t>Roxanne Emmert-Davis</a:t>
            </a:r>
          </a:p>
          <a:p>
            <a:pPr marL="339725" indent="-339725">
              <a:buFont typeface="Courier New" panose="02070309020205020404" pitchFamily="49" charset="0"/>
              <a:buChar char="o"/>
            </a:pPr>
            <a:r>
              <a:rPr lang="en-US" dirty="0">
                <a:solidFill>
                  <a:srgbClr val="CB940A"/>
                </a:solidFill>
                <a:latin typeface="Times New Roman" panose="02020603050405020304" pitchFamily="18" charset="0"/>
                <a:cs typeface="Times New Roman" panose="02020603050405020304" pitchFamily="18" charset="0"/>
              </a:rPr>
              <a:t>Jenna </a:t>
            </a:r>
            <a:r>
              <a:rPr lang="en-US" dirty="0" err="1">
                <a:solidFill>
                  <a:srgbClr val="CB940A"/>
                </a:solidFill>
                <a:latin typeface="Times New Roman" panose="02020603050405020304" pitchFamily="18" charset="0"/>
                <a:cs typeface="Times New Roman" panose="02020603050405020304" pitchFamily="18" charset="0"/>
              </a:rPr>
              <a:t>Esquibel</a:t>
            </a:r>
            <a:endParaRPr lang="en-US" dirty="0">
              <a:solidFill>
                <a:srgbClr val="CB940A"/>
              </a:solidFill>
              <a:latin typeface="Times New Roman" panose="02020603050405020304" pitchFamily="18" charset="0"/>
              <a:cs typeface="Times New Roman" panose="02020603050405020304" pitchFamily="18" charset="0"/>
            </a:endParaRPr>
          </a:p>
          <a:p>
            <a:pPr marL="339725" indent="-339725">
              <a:buFont typeface="Courier New" panose="02070309020205020404" pitchFamily="49" charset="0"/>
              <a:buChar char="o"/>
            </a:pPr>
            <a:r>
              <a:rPr lang="en-US" dirty="0">
                <a:solidFill>
                  <a:srgbClr val="CB940A"/>
                </a:solidFill>
                <a:latin typeface="Times New Roman" panose="02020603050405020304" pitchFamily="18" charset="0"/>
                <a:cs typeface="Times New Roman" panose="02020603050405020304" pitchFamily="18" charset="0"/>
              </a:rPr>
              <a:t>Jennifer Foster, 9</a:t>
            </a:r>
            <a:r>
              <a:rPr lang="en-US" baseline="30000" dirty="0">
                <a:solidFill>
                  <a:srgbClr val="CB940A"/>
                </a:solidFill>
                <a:latin typeface="Times New Roman" panose="02020603050405020304" pitchFamily="18" charset="0"/>
                <a:cs typeface="Times New Roman" panose="02020603050405020304" pitchFamily="18" charset="0"/>
              </a:rPr>
              <a:t>th</a:t>
            </a:r>
            <a:r>
              <a:rPr lang="en-US" dirty="0">
                <a:solidFill>
                  <a:srgbClr val="CB940A"/>
                </a:solidFill>
                <a:latin typeface="Times New Roman" panose="02020603050405020304" pitchFamily="18" charset="0"/>
                <a:cs typeface="Times New Roman" panose="02020603050405020304" pitchFamily="18" charset="0"/>
              </a:rPr>
              <a:t> Judicial District</a:t>
            </a:r>
          </a:p>
          <a:p>
            <a:pPr marL="339725" indent="-339725">
              <a:buFont typeface="Courier New" panose="02070309020205020404" pitchFamily="49" charset="0"/>
              <a:buChar char="o"/>
            </a:pPr>
            <a:r>
              <a:rPr lang="en-US" dirty="0">
                <a:solidFill>
                  <a:srgbClr val="CB940A"/>
                </a:solidFill>
                <a:latin typeface="Times New Roman" panose="02020603050405020304" pitchFamily="18" charset="0"/>
                <a:cs typeface="Times New Roman" panose="02020603050405020304" pitchFamily="18" charset="0"/>
              </a:rPr>
              <a:t>Hon. Lee Fowler, 5</a:t>
            </a:r>
            <a:r>
              <a:rPr lang="en-US" baseline="30000" dirty="0">
                <a:solidFill>
                  <a:srgbClr val="CB940A"/>
                </a:solidFill>
                <a:latin typeface="Times New Roman" panose="02020603050405020304" pitchFamily="18" charset="0"/>
                <a:cs typeface="Times New Roman" panose="02020603050405020304" pitchFamily="18" charset="0"/>
              </a:rPr>
              <a:t>th</a:t>
            </a:r>
            <a:r>
              <a:rPr lang="en-US" dirty="0">
                <a:solidFill>
                  <a:srgbClr val="CB940A"/>
                </a:solidFill>
                <a:latin typeface="Times New Roman" panose="02020603050405020304" pitchFamily="18" charset="0"/>
                <a:cs typeface="Times New Roman" panose="02020603050405020304" pitchFamily="18" charset="0"/>
              </a:rPr>
              <a:t> Judicial District</a:t>
            </a:r>
          </a:p>
          <a:p>
            <a:pPr marL="339725" indent="-339725">
              <a:buFont typeface="Courier New" panose="02070309020205020404" pitchFamily="49" charset="0"/>
              <a:buChar char="o"/>
            </a:pPr>
            <a:r>
              <a:rPr lang="en-US" dirty="0">
                <a:solidFill>
                  <a:srgbClr val="CB940A"/>
                </a:solidFill>
                <a:latin typeface="Times New Roman" panose="02020603050405020304" pitchFamily="18" charset="0"/>
                <a:cs typeface="Times New Roman" panose="02020603050405020304" pitchFamily="18" charset="0"/>
              </a:rPr>
              <a:t>Randy Hershey</a:t>
            </a:r>
          </a:p>
          <a:p>
            <a:pPr marL="339725" indent="-339725">
              <a:buFont typeface="Courier New" panose="02070309020205020404" pitchFamily="49" charset="0"/>
              <a:buChar char="o"/>
            </a:pPr>
            <a:r>
              <a:rPr lang="en-US" dirty="0">
                <a:solidFill>
                  <a:srgbClr val="CB940A"/>
                </a:solidFill>
                <a:latin typeface="Times New Roman" panose="02020603050405020304" pitchFamily="18" charset="0"/>
                <a:cs typeface="Times New Roman" panose="02020603050405020304" pitchFamily="18" charset="0"/>
              </a:rPr>
              <a:t>Hon. Laura Lewis, 16th Judicial District</a:t>
            </a:r>
          </a:p>
          <a:p>
            <a:pPr marL="339725" indent="-339725">
              <a:buFont typeface="Courier New" panose="02070309020205020404" pitchFamily="49" charset="0"/>
              <a:buChar char="o"/>
            </a:pPr>
            <a:endParaRPr lang="en-US" dirty="0">
              <a:solidFill>
                <a:srgbClr val="CB940A"/>
              </a:solidFill>
              <a:latin typeface="Times New Roman" panose="02020603050405020304" pitchFamily="18" charset="0"/>
              <a:cs typeface="Times New Roman" panose="02020603050405020304" pitchFamily="18" charset="0"/>
            </a:endParaRPr>
          </a:p>
          <a:p>
            <a:pPr marL="339725" indent="-339725">
              <a:buFont typeface="Courier New" panose="02070309020205020404" pitchFamily="49" charset="0"/>
              <a:buChar char="o"/>
            </a:pPr>
            <a:endParaRPr lang="en-US" dirty="0">
              <a:solidFill>
                <a:srgbClr val="CB940A"/>
              </a:solidFill>
              <a:latin typeface="Times New Roman" panose="02020603050405020304" pitchFamily="18" charset="0"/>
              <a:cs typeface="Times New Roman" panose="02020603050405020304" pitchFamily="18" charset="0"/>
            </a:endParaRPr>
          </a:p>
          <a:p>
            <a:pPr marL="339725" indent="-339725">
              <a:buFont typeface="Courier New" panose="02070309020205020404" pitchFamily="49" charset="0"/>
              <a:buChar char="o"/>
            </a:pPr>
            <a:endParaRPr lang="en-US" dirty="0">
              <a:solidFill>
                <a:srgbClr val="CB940A"/>
              </a:solidFill>
              <a:latin typeface="Times New Roman" panose="02020603050405020304" pitchFamily="18" charset="0"/>
              <a:cs typeface="Times New Roman" panose="02020603050405020304" pitchFamily="18" charset="0"/>
            </a:endParaRPr>
          </a:p>
          <a:p>
            <a:pPr marL="339725" indent="-339725">
              <a:buFont typeface="Courier New" panose="02070309020205020404" pitchFamily="49" charset="0"/>
              <a:buChar char="o"/>
            </a:pPr>
            <a:endParaRPr lang="en-US" dirty="0">
              <a:solidFill>
                <a:srgbClr val="CB940A"/>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xmlns="" id="{02622AE3-55B6-4919-AEF8-706FA19B701D}"/>
              </a:ext>
            </a:extLst>
          </p:cNvPr>
          <p:cNvSpPr txBox="1"/>
          <p:nvPr/>
        </p:nvSpPr>
        <p:spPr>
          <a:xfrm>
            <a:off x="6053517" y="1261387"/>
            <a:ext cx="5745336" cy="4642618"/>
          </a:xfrm>
          <a:prstGeom prst="rect">
            <a:avLst/>
          </a:prstGeom>
          <a:noFill/>
        </p:spPr>
        <p:txBody>
          <a:bodyPr wrap="square" rtlCol="0">
            <a:spAutoFit/>
          </a:bodyPr>
          <a:lstStyle/>
          <a:p>
            <a:pPr marL="339725" lvl="0" indent="-339725">
              <a:lnSpc>
                <a:spcPct val="75000"/>
              </a:lnSpc>
              <a:spcBef>
                <a:spcPts val="1300"/>
              </a:spcBef>
              <a:buFont typeface="Courier New" panose="02070309020205020404" pitchFamily="49" charset="0"/>
              <a:buChar char="o"/>
            </a:pPr>
            <a:r>
              <a:rPr lang="en-US" sz="2400" dirty="0">
                <a:solidFill>
                  <a:srgbClr val="CB940A"/>
                </a:solidFill>
                <a:latin typeface="Times New Roman" panose="02020603050405020304" pitchFamily="18" charset="0"/>
                <a:cs typeface="Times New Roman" panose="02020603050405020304" pitchFamily="18" charset="0"/>
              </a:rPr>
              <a:t>Dennis McHugh</a:t>
            </a:r>
          </a:p>
          <a:p>
            <a:pPr marL="339725" lvl="0" indent="-339725">
              <a:lnSpc>
                <a:spcPct val="75000"/>
              </a:lnSpc>
              <a:spcBef>
                <a:spcPts val="1300"/>
              </a:spcBef>
              <a:buFont typeface="Courier New" panose="02070309020205020404" pitchFamily="49" charset="0"/>
              <a:buChar char="o"/>
            </a:pPr>
            <a:r>
              <a:rPr lang="en-US" sz="2400" dirty="0">
                <a:solidFill>
                  <a:srgbClr val="CB940A"/>
                </a:solidFill>
                <a:latin typeface="Times New Roman" panose="02020603050405020304" pitchFamily="18" charset="0"/>
                <a:cs typeface="Times New Roman" panose="02020603050405020304" pitchFamily="18" charset="0"/>
              </a:rPr>
              <a:t>Deborah Medlock</a:t>
            </a:r>
          </a:p>
          <a:p>
            <a:pPr marL="339725" lvl="0" indent="-339725">
              <a:lnSpc>
                <a:spcPct val="75000"/>
              </a:lnSpc>
              <a:spcBef>
                <a:spcPts val="1300"/>
              </a:spcBef>
              <a:buFont typeface="Courier New" panose="02070309020205020404" pitchFamily="49" charset="0"/>
              <a:buChar char="o"/>
            </a:pPr>
            <a:r>
              <a:rPr lang="en-US" sz="2400" dirty="0">
                <a:solidFill>
                  <a:srgbClr val="CB940A"/>
                </a:solidFill>
                <a:latin typeface="Times New Roman" panose="02020603050405020304" pitchFamily="18" charset="0"/>
                <a:cs typeface="Times New Roman" panose="02020603050405020304" pitchFamily="18" charset="0"/>
              </a:rPr>
              <a:t>Shana O’Neill</a:t>
            </a:r>
          </a:p>
          <a:p>
            <a:pPr marL="339725" lvl="0" indent="-339725">
              <a:lnSpc>
                <a:spcPct val="75000"/>
              </a:lnSpc>
              <a:spcBef>
                <a:spcPts val="1300"/>
              </a:spcBef>
              <a:buFont typeface="Courier New" panose="02070309020205020404" pitchFamily="49" charset="0"/>
              <a:buChar char="o"/>
            </a:pPr>
            <a:r>
              <a:rPr lang="en-US" sz="2400" dirty="0">
                <a:solidFill>
                  <a:srgbClr val="CB940A"/>
                </a:solidFill>
                <a:latin typeface="Times New Roman" panose="02020603050405020304" pitchFamily="18" charset="0"/>
                <a:cs typeface="Times New Roman" panose="02020603050405020304" pitchFamily="18" charset="0"/>
              </a:rPr>
              <a:t>Denise Parker</a:t>
            </a:r>
          </a:p>
          <a:p>
            <a:pPr marL="339725" indent="-339725">
              <a:lnSpc>
                <a:spcPct val="75000"/>
              </a:lnSpc>
              <a:spcBef>
                <a:spcPts val="1300"/>
              </a:spcBef>
              <a:buFont typeface="Courier New" panose="02070309020205020404" pitchFamily="49" charset="0"/>
              <a:buChar char="o"/>
            </a:pPr>
            <a:r>
              <a:rPr lang="en-US" sz="2400" dirty="0">
                <a:solidFill>
                  <a:srgbClr val="CB940A"/>
                </a:solidFill>
                <a:latin typeface="Times New Roman" panose="02020603050405020304" pitchFamily="18" charset="0"/>
                <a:cs typeface="Times New Roman" panose="02020603050405020304" pitchFamily="18" charset="0"/>
              </a:rPr>
              <a:t>Hon. Sally </a:t>
            </a:r>
            <a:r>
              <a:rPr lang="en-US" sz="2400" dirty="0" err="1">
                <a:solidFill>
                  <a:srgbClr val="CB940A"/>
                </a:solidFill>
                <a:latin typeface="Times New Roman" panose="02020603050405020304" pitchFamily="18" charset="0"/>
                <a:cs typeface="Times New Roman" panose="02020603050405020304" pitchFamily="18" charset="0"/>
              </a:rPr>
              <a:t>Porkorny</a:t>
            </a:r>
            <a:r>
              <a:rPr lang="en-US" sz="2400" dirty="0">
                <a:solidFill>
                  <a:srgbClr val="CB940A"/>
                </a:solidFill>
                <a:latin typeface="Times New Roman" panose="02020603050405020304" pitchFamily="18" charset="0"/>
                <a:cs typeface="Times New Roman" panose="02020603050405020304" pitchFamily="18" charset="0"/>
              </a:rPr>
              <a:t>, 7th Judicial District</a:t>
            </a:r>
          </a:p>
          <a:p>
            <a:pPr marL="339725" lvl="0" indent="-339725">
              <a:lnSpc>
                <a:spcPct val="75000"/>
              </a:lnSpc>
              <a:spcBef>
                <a:spcPts val="1300"/>
              </a:spcBef>
              <a:buFont typeface="Courier New" panose="02070309020205020404" pitchFamily="49" charset="0"/>
              <a:buChar char="o"/>
            </a:pPr>
            <a:r>
              <a:rPr lang="en-US" sz="2400" dirty="0">
                <a:solidFill>
                  <a:srgbClr val="CB940A"/>
                </a:solidFill>
                <a:latin typeface="Times New Roman" panose="02020603050405020304" pitchFamily="18" charset="0"/>
                <a:cs typeface="Times New Roman" panose="02020603050405020304" pitchFamily="18" charset="0"/>
              </a:rPr>
              <a:t>Sharon Seidler</a:t>
            </a:r>
          </a:p>
          <a:p>
            <a:pPr marL="339725" lvl="0" indent="-339725">
              <a:lnSpc>
                <a:spcPct val="75000"/>
              </a:lnSpc>
              <a:spcBef>
                <a:spcPts val="1300"/>
              </a:spcBef>
              <a:buFont typeface="Courier New" panose="02070309020205020404" pitchFamily="49" charset="0"/>
              <a:buChar char="o"/>
            </a:pPr>
            <a:r>
              <a:rPr lang="en-US" sz="2400" dirty="0">
                <a:solidFill>
                  <a:srgbClr val="CB940A"/>
                </a:solidFill>
                <a:latin typeface="Times New Roman" panose="02020603050405020304" pitchFamily="18" charset="0"/>
                <a:cs typeface="Times New Roman" panose="02020603050405020304" pitchFamily="18" charset="0"/>
              </a:rPr>
              <a:t>Verdell Taylor</a:t>
            </a:r>
          </a:p>
          <a:p>
            <a:pPr marL="339725" lvl="0" indent="-339725">
              <a:lnSpc>
                <a:spcPct val="75000"/>
              </a:lnSpc>
              <a:spcBef>
                <a:spcPts val="1300"/>
              </a:spcBef>
              <a:buFont typeface="Courier New" panose="02070309020205020404" pitchFamily="49" charset="0"/>
              <a:buChar char="o"/>
            </a:pPr>
            <a:r>
              <a:rPr lang="en-US" sz="2400" dirty="0">
                <a:solidFill>
                  <a:srgbClr val="CB940A"/>
                </a:solidFill>
                <a:latin typeface="Times New Roman" panose="02020603050405020304" pitchFamily="18" charset="0"/>
                <a:cs typeface="Times New Roman" panose="02020603050405020304" pitchFamily="18" charset="0"/>
              </a:rPr>
              <a:t>Sara Wheeler </a:t>
            </a:r>
          </a:p>
          <a:p>
            <a:pPr marL="339725" lvl="0" indent="-339725">
              <a:lnSpc>
                <a:spcPct val="75000"/>
              </a:lnSpc>
              <a:spcBef>
                <a:spcPts val="1300"/>
              </a:spcBef>
              <a:buFont typeface="Courier New" panose="02070309020205020404" pitchFamily="49" charset="0"/>
              <a:buChar char="o"/>
            </a:pPr>
            <a:r>
              <a:rPr lang="en-US" sz="2400" dirty="0">
                <a:solidFill>
                  <a:srgbClr val="CB940A"/>
                </a:solidFill>
                <a:latin typeface="Times New Roman" panose="02020603050405020304" pitchFamily="18" charset="0"/>
                <a:cs typeface="Times New Roman" panose="02020603050405020304" pitchFamily="18" charset="0"/>
              </a:rPr>
              <a:t>Kirsten Zerger</a:t>
            </a:r>
          </a:p>
          <a:p>
            <a:pPr marL="339725" lvl="0" indent="-339725">
              <a:lnSpc>
                <a:spcPct val="75000"/>
              </a:lnSpc>
              <a:spcBef>
                <a:spcPts val="1300"/>
              </a:spcBef>
              <a:buFont typeface="Courier New" panose="02070309020205020404" pitchFamily="49" charset="0"/>
              <a:buChar char="o"/>
            </a:pPr>
            <a:r>
              <a:rPr lang="en-US" sz="2400" dirty="0">
                <a:solidFill>
                  <a:srgbClr val="CB940A"/>
                </a:solidFill>
                <a:latin typeface="Times New Roman" panose="02020603050405020304" pitchFamily="18" charset="0"/>
                <a:cs typeface="Times New Roman" panose="02020603050405020304" pitchFamily="18" charset="0"/>
              </a:rPr>
              <a:t>Dawn Rouse, Director of Dispute Resolution</a:t>
            </a:r>
          </a:p>
        </p:txBody>
      </p:sp>
    </p:spTree>
    <p:extLst>
      <p:ext uri="{BB962C8B-B14F-4D97-AF65-F5344CB8AC3E}">
        <p14:creationId xmlns:p14="http://schemas.microsoft.com/office/powerpoint/2010/main" val="18992540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41893" y="263863"/>
            <a:ext cx="11623249" cy="980475"/>
          </a:xfrm>
        </p:spPr>
        <p:txBody>
          <a:bodyPr>
            <a:normAutofit/>
          </a:bodyPr>
          <a:lstStyle/>
          <a:p>
            <a:pPr algn="ctr"/>
            <a:r>
              <a:rPr lang="en-US" sz="3400" b="1" dirty="0">
                <a:solidFill>
                  <a:srgbClr val="CB940A"/>
                </a:solidFill>
                <a:latin typeface="Times New Roman" panose="02020603050405020304" pitchFamily="18" charset="0"/>
                <a:cs typeface="Times New Roman" panose="02020603050405020304" pitchFamily="18" charset="0"/>
              </a:rPr>
              <a:t>Advisory Council on Dispute Resolution 2015-2019</a:t>
            </a:r>
          </a:p>
        </p:txBody>
      </p:sp>
      <p:sp>
        <p:nvSpPr>
          <p:cNvPr id="3" name="Content Placeholder 2"/>
          <p:cNvSpPr>
            <a:spLocks noGrp="1"/>
          </p:cNvSpPr>
          <p:nvPr>
            <p:ph idx="1"/>
          </p:nvPr>
        </p:nvSpPr>
        <p:spPr>
          <a:xfrm>
            <a:off x="488795" y="1243536"/>
            <a:ext cx="5065699" cy="5165887"/>
          </a:xfrm>
        </p:spPr>
        <p:txBody>
          <a:bodyPr>
            <a:normAutofit/>
          </a:bodyPr>
          <a:lstStyle/>
          <a:p>
            <a:pPr marL="339725" indent="-339725">
              <a:lnSpc>
                <a:spcPct val="75000"/>
              </a:lnSpc>
              <a:buFont typeface="Courier New" panose="02070309020205020404" pitchFamily="49" charset="0"/>
              <a:buChar char="o"/>
            </a:pPr>
            <a:r>
              <a:rPr lang="en-US" dirty="0" err="1">
                <a:solidFill>
                  <a:srgbClr val="CB940A"/>
                </a:solidFill>
                <a:latin typeface="Times New Roman" panose="02020603050405020304" pitchFamily="18" charset="0"/>
                <a:cs typeface="Times New Roman" panose="02020603050405020304" pitchFamily="18" charset="0"/>
              </a:rPr>
              <a:t>Shorey</a:t>
            </a:r>
            <a:r>
              <a:rPr lang="en-US" dirty="0">
                <a:solidFill>
                  <a:srgbClr val="CB940A"/>
                </a:solidFill>
                <a:latin typeface="Times New Roman" panose="02020603050405020304" pitchFamily="18" charset="0"/>
                <a:cs typeface="Times New Roman" panose="02020603050405020304" pitchFamily="18" charset="0"/>
              </a:rPr>
              <a:t> Berlin</a:t>
            </a:r>
          </a:p>
          <a:p>
            <a:pPr marL="339725" indent="-339725">
              <a:lnSpc>
                <a:spcPct val="75000"/>
              </a:lnSpc>
              <a:buFont typeface="Courier New" panose="02070309020205020404" pitchFamily="49" charset="0"/>
              <a:buChar char="o"/>
            </a:pPr>
            <a:r>
              <a:rPr lang="en-US" dirty="0">
                <a:solidFill>
                  <a:srgbClr val="CB940A"/>
                </a:solidFill>
                <a:latin typeface="Times New Roman" panose="02020603050405020304" pitchFamily="18" charset="0"/>
                <a:cs typeface="Times New Roman" panose="02020603050405020304" pitchFamily="18" charset="0"/>
              </a:rPr>
              <a:t>Deb </a:t>
            </a:r>
            <a:r>
              <a:rPr lang="en-US" dirty="0" err="1">
                <a:solidFill>
                  <a:srgbClr val="CB940A"/>
                </a:solidFill>
                <a:latin typeface="Times New Roman" panose="02020603050405020304" pitchFamily="18" charset="0"/>
                <a:cs typeface="Times New Roman" panose="02020603050405020304" pitchFamily="18" charset="0"/>
              </a:rPr>
              <a:t>Dickerhoof</a:t>
            </a:r>
            <a:endParaRPr lang="en-US" dirty="0">
              <a:solidFill>
                <a:srgbClr val="CB940A"/>
              </a:solidFill>
              <a:latin typeface="Times New Roman" panose="02020603050405020304" pitchFamily="18" charset="0"/>
              <a:cs typeface="Times New Roman" panose="02020603050405020304" pitchFamily="18" charset="0"/>
            </a:endParaRPr>
          </a:p>
          <a:p>
            <a:pPr marL="339725" indent="-339725">
              <a:lnSpc>
                <a:spcPct val="75000"/>
              </a:lnSpc>
              <a:buFont typeface="Courier New" panose="02070309020205020404" pitchFamily="49" charset="0"/>
              <a:buChar char="o"/>
            </a:pPr>
            <a:r>
              <a:rPr lang="en-US" dirty="0">
                <a:solidFill>
                  <a:srgbClr val="CB940A"/>
                </a:solidFill>
                <a:latin typeface="Times New Roman" panose="02020603050405020304" pitchFamily="18" charset="0"/>
                <a:cs typeface="Times New Roman" panose="02020603050405020304" pitchFamily="18" charset="0"/>
              </a:rPr>
              <a:t>Dennis Gillen</a:t>
            </a:r>
          </a:p>
          <a:p>
            <a:pPr marL="339725" indent="-339725">
              <a:lnSpc>
                <a:spcPct val="75000"/>
              </a:lnSpc>
              <a:buFont typeface="Courier New" panose="02070309020205020404" pitchFamily="49" charset="0"/>
              <a:buChar char="o"/>
            </a:pPr>
            <a:r>
              <a:rPr lang="en-US" dirty="0">
                <a:solidFill>
                  <a:srgbClr val="CB940A"/>
                </a:solidFill>
                <a:latin typeface="Times New Roman" panose="02020603050405020304" pitchFamily="18" charset="0"/>
                <a:cs typeface="Times New Roman" panose="02020603050405020304" pitchFamily="18" charset="0"/>
              </a:rPr>
              <a:t>Jean </a:t>
            </a:r>
            <a:r>
              <a:rPr lang="en-US" dirty="0" err="1">
                <a:solidFill>
                  <a:srgbClr val="CB940A"/>
                </a:solidFill>
                <a:latin typeface="Times New Roman" panose="02020603050405020304" pitchFamily="18" charset="0"/>
                <a:cs typeface="Times New Roman" panose="02020603050405020304" pitchFamily="18" charset="0"/>
              </a:rPr>
              <a:t>Halula-Dermann</a:t>
            </a:r>
            <a:endParaRPr lang="en-US" dirty="0">
              <a:solidFill>
                <a:srgbClr val="CB940A"/>
              </a:solidFill>
              <a:latin typeface="Times New Roman" panose="02020603050405020304" pitchFamily="18" charset="0"/>
              <a:cs typeface="Times New Roman" panose="02020603050405020304" pitchFamily="18" charset="0"/>
            </a:endParaRPr>
          </a:p>
          <a:p>
            <a:pPr marL="339725" indent="-339725">
              <a:lnSpc>
                <a:spcPct val="75000"/>
              </a:lnSpc>
              <a:buFont typeface="Courier New" panose="02070309020205020404" pitchFamily="49" charset="0"/>
              <a:buChar char="o"/>
            </a:pPr>
            <a:r>
              <a:rPr lang="en-US" dirty="0">
                <a:solidFill>
                  <a:srgbClr val="CB940A"/>
                </a:solidFill>
                <a:latin typeface="Times New Roman" panose="02020603050405020304" pitchFamily="18" charset="0"/>
                <a:cs typeface="Times New Roman" panose="02020603050405020304" pitchFamily="18" charset="0"/>
              </a:rPr>
              <a:t>Mickie Hanna </a:t>
            </a:r>
          </a:p>
          <a:p>
            <a:pPr marL="339725" indent="-339725">
              <a:lnSpc>
                <a:spcPct val="75000"/>
              </a:lnSpc>
              <a:buFont typeface="Courier New" panose="02070309020205020404" pitchFamily="49" charset="0"/>
              <a:buChar char="o"/>
            </a:pPr>
            <a:r>
              <a:rPr lang="en-US" dirty="0">
                <a:solidFill>
                  <a:srgbClr val="CB940A"/>
                </a:solidFill>
                <a:latin typeface="Times New Roman" panose="02020603050405020304" pitchFamily="18" charset="0"/>
                <a:cs typeface="Times New Roman" panose="02020603050405020304" pitchFamily="18" charset="0"/>
              </a:rPr>
              <a:t>Nancy </a:t>
            </a:r>
            <a:r>
              <a:rPr lang="en-US" dirty="0" err="1">
                <a:solidFill>
                  <a:srgbClr val="CB940A"/>
                </a:solidFill>
                <a:latin typeface="Times New Roman" panose="02020603050405020304" pitchFamily="18" charset="0"/>
                <a:cs typeface="Times New Roman" panose="02020603050405020304" pitchFamily="18" charset="0"/>
              </a:rPr>
              <a:t>Krier</a:t>
            </a:r>
            <a:r>
              <a:rPr lang="en-US" dirty="0">
                <a:solidFill>
                  <a:srgbClr val="CB940A"/>
                </a:solidFill>
                <a:latin typeface="Times New Roman" panose="02020603050405020304" pitchFamily="18" charset="0"/>
                <a:cs typeface="Times New Roman" panose="02020603050405020304" pitchFamily="18" charset="0"/>
              </a:rPr>
              <a:t>-Finley, 14th Judicial District</a:t>
            </a:r>
          </a:p>
          <a:p>
            <a:pPr marL="339725" indent="-339725">
              <a:lnSpc>
                <a:spcPct val="75000"/>
              </a:lnSpc>
              <a:buFont typeface="Courier New" panose="02070309020205020404" pitchFamily="49" charset="0"/>
              <a:buChar char="o"/>
            </a:pPr>
            <a:r>
              <a:rPr lang="en-US" dirty="0">
                <a:solidFill>
                  <a:srgbClr val="CB940A"/>
                </a:solidFill>
                <a:latin typeface="Times New Roman" panose="02020603050405020304" pitchFamily="18" charset="0"/>
                <a:cs typeface="Times New Roman" panose="02020603050405020304" pitchFamily="18" charset="0"/>
              </a:rPr>
              <a:t>Lisa Locke</a:t>
            </a:r>
          </a:p>
          <a:p>
            <a:pPr marL="339725" indent="-339725">
              <a:lnSpc>
                <a:spcPct val="75000"/>
              </a:lnSpc>
              <a:buFont typeface="Courier New" panose="02070309020205020404" pitchFamily="49" charset="0"/>
              <a:buChar char="o"/>
            </a:pPr>
            <a:r>
              <a:rPr lang="en-US" dirty="0">
                <a:solidFill>
                  <a:srgbClr val="CB940A"/>
                </a:solidFill>
                <a:latin typeface="Times New Roman" panose="02020603050405020304" pitchFamily="18" charset="0"/>
                <a:cs typeface="Times New Roman" panose="02020603050405020304" pitchFamily="18" charset="0"/>
              </a:rPr>
              <a:t>Terrie McCants</a:t>
            </a:r>
          </a:p>
          <a:p>
            <a:pPr marL="339725" indent="-339725">
              <a:buFont typeface="Courier New" panose="02070309020205020404" pitchFamily="49" charset="0"/>
              <a:buChar char="o"/>
            </a:pPr>
            <a:endParaRPr lang="en-US" dirty="0">
              <a:solidFill>
                <a:srgbClr val="CB940A"/>
              </a:solidFill>
              <a:latin typeface="Times New Roman" panose="02020603050405020304" pitchFamily="18" charset="0"/>
              <a:cs typeface="Times New Roman" panose="02020603050405020304" pitchFamily="18" charset="0"/>
            </a:endParaRPr>
          </a:p>
          <a:p>
            <a:pPr marL="339725" indent="-339725">
              <a:buFont typeface="Courier New" panose="02070309020205020404" pitchFamily="49" charset="0"/>
              <a:buChar char="o"/>
            </a:pPr>
            <a:endParaRPr lang="en-US" dirty="0">
              <a:solidFill>
                <a:srgbClr val="CB940A"/>
              </a:solidFill>
              <a:latin typeface="Times New Roman" panose="02020603050405020304" pitchFamily="18" charset="0"/>
              <a:cs typeface="Times New Roman" panose="02020603050405020304" pitchFamily="18" charset="0"/>
            </a:endParaRPr>
          </a:p>
          <a:p>
            <a:pPr marL="339725" indent="-339725">
              <a:buFont typeface="Courier New" panose="02070309020205020404" pitchFamily="49" charset="0"/>
              <a:buChar char="o"/>
            </a:pPr>
            <a:endParaRPr lang="en-US" dirty="0">
              <a:solidFill>
                <a:srgbClr val="CB940A"/>
              </a:solidFill>
              <a:latin typeface="Times New Roman" panose="02020603050405020304" pitchFamily="18" charset="0"/>
              <a:cs typeface="Times New Roman" panose="02020603050405020304" pitchFamily="18" charset="0"/>
            </a:endParaRPr>
          </a:p>
          <a:p>
            <a:pPr marL="339725" indent="-339725">
              <a:buFont typeface="Courier New" panose="02070309020205020404" pitchFamily="49" charset="0"/>
              <a:buChar char="o"/>
            </a:pPr>
            <a:endParaRPr lang="en-US" dirty="0">
              <a:solidFill>
                <a:srgbClr val="CB940A"/>
              </a:solidFill>
              <a:latin typeface="Times New Roman" panose="02020603050405020304" pitchFamily="18" charset="0"/>
              <a:cs typeface="Times New Roman" panose="02020603050405020304" pitchFamily="18" charset="0"/>
            </a:endParaRPr>
          </a:p>
          <a:p>
            <a:pPr marL="339725" indent="-339725">
              <a:buFont typeface="Courier New" panose="02070309020205020404" pitchFamily="49" charset="0"/>
              <a:buChar char="o"/>
            </a:pPr>
            <a:endParaRPr lang="en-US" dirty="0">
              <a:solidFill>
                <a:srgbClr val="CB940A"/>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xmlns="" id="{02622AE3-55B6-4919-AEF8-706FA19B701D}"/>
              </a:ext>
            </a:extLst>
          </p:cNvPr>
          <p:cNvSpPr txBox="1"/>
          <p:nvPr/>
        </p:nvSpPr>
        <p:spPr>
          <a:xfrm>
            <a:off x="6053517" y="1261387"/>
            <a:ext cx="5745336" cy="4198906"/>
          </a:xfrm>
          <a:prstGeom prst="rect">
            <a:avLst/>
          </a:prstGeom>
          <a:noFill/>
        </p:spPr>
        <p:txBody>
          <a:bodyPr wrap="square" rtlCol="0">
            <a:spAutoFit/>
          </a:bodyPr>
          <a:lstStyle/>
          <a:p>
            <a:pPr marL="339725" lvl="0" indent="-339725">
              <a:lnSpc>
                <a:spcPct val="75000"/>
              </a:lnSpc>
              <a:spcBef>
                <a:spcPts val="1300"/>
              </a:spcBef>
              <a:buFont typeface="Courier New" panose="02070309020205020404" pitchFamily="49" charset="0"/>
              <a:buChar char="o"/>
            </a:pPr>
            <a:r>
              <a:rPr lang="en-US" sz="2400" dirty="0">
                <a:solidFill>
                  <a:srgbClr val="CB940A"/>
                </a:solidFill>
                <a:latin typeface="Times New Roman" panose="02020603050405020304" pitchFamily="18" charset="0"/>
                <a:cs typeface="Times New Roman" panose="02020603050405020304" pitchFamily="18" charset="0"/>
              </a:rPr>
              <a:t>Michelle Minor</a:t>
            </a:r>
          </a:p>
          <a:p>
            <a:pPr marL="339725" lvl="0" indent="-339725">
              <a:lnSpc>
                <a:spcPct val="75000"/>
              </a:lnSpc>
              <a:spcBef>
                <a:spcPts val="1300"/>
              </a:spcBef>
              <a:buFont typeface="Courier New" panose="02070309020205020404" pitchFamily="49" charset="0"/>
              <a:buChar char="o"/>
            </a:pPr>
            <a:r>
              <a:rPr lang="en-US" sz="2400" dirty="0">
                <a:solidFill>
                  <a:srgbClr val="CB940A"/>
                </a:solidFill>
                <a:latin typeface="Times New Roman" panose="02020603050405020304" pitchFamily="18" charset="0"/>
                <a:cs typeface="Times New Roman" panose="02020603050405020304" pitchFamily="18" charset="0"/>
              </a:rPr>
              <a:t>Diane Oakes</a:t>
            </a:r>
          </a:p>
          <a:p>
            <a:pPr marL="339725" indent="-339725">
              <a:lnSpc>
                <a:spcPct val="75000"/>
              </a:lnSpc>
              <a:spcBef>
                <a:spcPts val="1300"/>
              </a:spcBef>
              <a:buFont typeface="Courier New" panose="02070309020205020404" pitchFamily="49" charset="0"/>
              <a:buChar char="o"/>
            </a:pPr>
            <a:r>
              <a:rPr lang="en-US" sz="2400" dirty="0">
                <a:solidFill>
                  <a:srgbClr val="CB940A"/>
                </a:solidFill>
                <a:latin typeface="Times New Roman" panose="02020603050405020304" pitchFamily="18" charset="0"/>
                <a:cs typeface="Times New Roman" panose="02020603050405020304" pitchFamily="18" charset="0"/>
              </a:rPr>
              <a:t>Hon. Robb Rumsey, 18th Judicial District</a:t>
            </a:r>
          </a:p>
          <a:p>
            <a:pPr marL="339725" lvl="0" indent="-339725">
              <a:lnSpc>
                <a:spcPct val="75000"/>
              </a:lnSpc>
              <a:spcBef>
                <a:spcPts val="1300"/>
              </a:spcBef>
              <a:buFont typeface="Courier New" panose="02070309020205020404" pitchFamily="49" charset="0"/>
              <a:buChar char="o"/>
            </a:pPr>
            <a:r>
              <a:rPr lang="en-US" sz="2400" dirty="0">
                <a:solidFill>
                  <a:srgbClr val="CB940A"/>
                </a:solidFill>
                <a:latin typeface="Times New Roman" panose="02020603050405020304" pitchFamily="18" charset="0"/>
                <a:cs typeface="Times New Roman" panose="02020603050405020304" pitchFamily="18" charset="0"/>
              </a:rPr>
              <a:t>Larry </a:t>
            </a:r>
            <a:r>
              <a:rPr lang="en-US" sz="2400" dirty="0" err="1">
                <a:solidFill>
                  <a:srgbClr val="CB940A"/>
                </a:solidFill>
                <a:latin typeface="Times New Roman" panose="02020603050405020304" pitchFamily="18" charset="0"/>
                <a:cs typeface="Times New Roman" panose="02020603050405020304" pitchFamily="18" charset="0"/>
              </a:rPr>
              <a:t>Rute</a:t>
            </a:r>
            <a:endParaRPr lang="en-US" sz="2400" dirty="0">
              <a:solidFill>
                <a:srgbClr val="CB940A"/>
              </a:solidFill>
              <a:latin typeface="Times New Roman" panose="02020603050405020304" pitchFamily="18" charset="0"/>
              <a:cs typeface="Times New Roman" panose="02020603050405020304" pitchFamily="18" charset="0"/>
            </a:endParaRPr>
          </a:p>
          <a:p>
            <a:pPr marL="339725" indent="-339725">
              <a:lnSpc>
                <a:spcPct val="75000"/>
              </a:lnSpc>
              <a:spcBef>
                <a:spcPts val="1300"/>
              </a:spcBef>
              <a:buFont typeface="Courier New" panose="02070309020205020404" pitchFamily="49" charset="0"/>
              <a:buChar char="o"/>
            </a:pPr>
            <a:r>
              <a:rPr lang="en-US" sz="2400" dirty="0">
                <a:solidFill>
                  <a:srgbClr val="CB940A"/>
                </a:solidFill>
                <a:latin typeface="Times New Roman" panose="02020603050405020304" pitchFamily="18" charset="0"/>
                <a:cs typeface="Times New Roman" panose="02020603050405020304" pitchFamily="18" charset="0"/>
              </a:rPr>
              <a:t>Hon. Thomas Kelly Ryan, 10th Judicial District</a:t>
            </a:r>
          </a:p>
          <a:p>
            <a:pPr marL="339725" indent="-339725">
              <a:lnSpc>
                <a:spcPct val="75000"/>
              </a:lnSpc>
              <a:spcBef>
                <a:spcPts val="1300"/>
              </a:spcBef>
              <a:buFont typeface="Courier New" panose="02070309020205020404" pitchFamily="49" charset="0"/>
              <a:buChar char="o"/>
            </a:pPr>
            <a:r>
              <a:rPr lang="en-US" sz="2400" dirty="0">
                <a:solidFill>
                  <a:srgbClr val="CB940A"/>
                </a:solidFill>
                <a:latin typeface="Times New Roman" panose="02020603050405020304" pitchFamily="18" charset="0"/>
                <a:cs typeface="Times New Roman" panose="02020603050405020304" pitchFamily="18" charset="0"/>
              </a:rPr>
              <a:t>Hon. Jean Schmidt, 3rd Judicial District</a:t>
            </a:r>
          </a:p>
          <a:p>
            <a:pPr marL="339725" lvl="0" indent="-339725">
              <a:lnSpc>
                <a:spcPct val="75000"/>
              </a:lnSpc>
              <a:spcBef>
                <a:spcPts val="1300"/>
              </a:spcBef>
              <a:buFont typeface="Courier New" panose="02070309020205020404" pitchFamily="49" charset="0"/>
              <a:buChar char="o"/>
            </a:pPr>
            <a:r>
              <a:rPr lang="en-US" sz="2400" dirty="0">
                <a:solidFill>
                  <a:srgbClr val="CB940A"/>
                </a:solidFill>
                <a:latin typeface="Times New Roman" panose="02020603050405020304" pitchFamily="18" charset="0"/>
                <a:cs typeface="Times New Roman" panose="02020603050405020304" pitchFamily="18" charset="0"/>
              </a:rPr>
              <a:t>Sara Wheeler</a:t>
            </a:r>
          </a:p>
          <a:p>
            <a:pPr marL="339725" lvl="0" indent="-339725">
              <a:lnSpc>
                <a:spcPct val="75000"/>
              </a:lnSpc>
              <a:spcBef>
                <a:spcPts val="1300"/>
              </a:spcBef>
              <a:buFont typeface="Courier New" panose="02070309020205020404" pitchFamily="49" charset="0"/>
              <a:buChar char="o"/>
            </a:pPr>
            <a:r>
              <a:rPr lang="en-US" sz="2400" dirty="0">
                <a:solidFill>
                  <a:srgbClr val="CB940A"/>
                </a:solidFill>
                <a:latin typeface="Times New Roman" panose="02020603050405020304" pitchFamily="18" charset="0"/>
                <a:cs typeface="Times New Roman" panose="02020603050405020304" pitchFamily="18" charset="0"/>
              </a:rPr>
              <a:t>Bob Williams</a:t>
            </a:r>
          </a:p>
          <a:p>
            <a:pPr marL="339725" lvl="0" indent="-339725">
              <a:lnSpc>
                <a:spcPct val="75000"/>
              </a:lnSpc>
              <a:spcBef>
                <a:spcPts val="1300"/>
              </a:spcBef>
              <a:buFont typeface="Courier New" panose="02070309020205020404" pitchFamily="49" charset="0"/>
              <a:buChar char="o"/>
            </a:pPr>
            <a:r>
              <a:rPr lang="en-US" sz="2400" dirty="0">
                <a:solidFill>
                  <a:srgbClr val="CB940A"/>
                </a:solidFill>
                <a:latin typeface="Times New Roman" panose="02020603050405020304" pitchFamily="18" charset="0"/>
                <a:cs typeface="Times New Roman" panose="02020603050405020304" pitchFamily="18" charset="0"/>
              </a:rPr>
              <a:t>Ann Zimmerman</a:t>
            </a:r>
          </a:p>
        </p:txBody>
      </p:sp>
    </p:spTree>
    <p:extLst>
      <p:ext uri="{BB962C8B-B14F-4D97-AF65-F5344CB8AC3E}">
        <p14:creationId xmlns:p14="http://schemas.microsoft.com/office/powerpoint/2010/main" val="6183970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81810" y="2516869"/>
            <a:ext cx="10772775" cy="1658198"/>
          </a:xfrm>
        </p:spPr>
        <p:txBody>
          <a:bodyPr/>
          <a:lstStyle/>
          <a:p>
            <a:pPr algn="ctr"/>
            <a:r>
              <a:rPr lang="en-US" dirty="0">
                <a:solidFill>
                  <a:srgbClr val="CB940A"/>
                </a:solidFill>
                <a:latin typeface="Times New Roman" panose="02020603050405020304" pitchFamily="18" charset="0"/>
                <a:cs typeface="Times New Roman" panose="02020603050405020304" pitchFamily="18" charset="0"/>
              </a:rPr>
              <a:t>Questions</a:t>
            </a:r>
          </a:p>
        </p:txBody>
      </p:sp>
    </p:spTree>
    <p:extLst>
      <p:ext uri="{BB962C8B-B14F-4D97-AF65-F5344CB8AC3E}">
        <p14:creationId xmlns:p14="http://schemas.microsoft.com/office/powerpoint/2010/main" val="490332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2D150E-B224-4476-9F80-9C73B8DB5F82}"/>
              </a:ext>
            </a:extLst>
          </p:cNvPr>
          <p:cNvSpPr>
            <a:spLocks noGrp="1"/>
          </p:cNvSpPr>
          <p:nvPr>
            <p:ph type="title"/>
          </p:nvPr>
        </p:nvSpPr>
        <p:spPr>
          <a:xfrm>
            <a:off x="1362172" y="179323"/>
            <a:ext cx="9601200" cy="819918"/>
          </a:xfrm>
        </p:spPr>
        <p:txBody>
          <a:bodyPr>
            <a:noAutofit/>
          </a:bodyPr>
          <a:lstStyle/>
          <a:p>
            <a:pPr algn="ctr"/>
            <a:r>
              <a:rPr lang="en-US" sz="3400" b="1" dirty="0">
                <a:solidFill>
                  <a:srgbClr val="CB940A"/>
                </a:solidFill>
                <a:latin typeface="Times New Roman" panose="02020603050405020304" pitchFamily="18" charset="0"/>
                <a:cs typeface="Times New Roman" panose="02020603050405020304" pitchFamily="18" charset="0"/>
              </a:rPr>
              <a:t>Major</a:t>
            </a:r>
            <a:r>
              <a:rPr lang="en-US" sz="3600" b="1" dirty="0">
                <a:solidFill>
                  <a:srgbClr val="CB940A"/>
                </a:solidFill>
                <a:latin typeface="Times New Roman" panose="02020603050405020304" pitchFamily="18" charset="0"/>
                <a:cs typeface="Times New Roman" panose="02020603050405020304" pitchFamily="18" charset="0"/>
              </a:rPr>
              <a:t> Modifications</a:t>
            </a:r>
          </a:p>
        </p:txBody>
      </p:sp>
      <p:sp>
        <p:nvSpPr>
          <p:cNvPr id="3" name="Content Placeholder 2">
            <a:extLst>
              <a:ext uri="{FF2B5EF4-FFF2-40B4-BE49-F238E27FC236}">
                <a16:creationId xmlns:a16="http://schemas.microsoft.com/office/drawing/2014/main" xmlns="" id="{119C1EBA-5D55-41A1-AFAF-EB99D894D085}"/>
              </a:ext>
            </a:extLst>
          </p:cNvPr>
          <p:cNvSpPr>
            <a:spLocks noGrp="1"/>
          </p:cNvSpPr>
          <p:nvPr>
            <p:ph idx="1"/>
          </p:nvPr>
        </p:nvSpPr>
        <p:spPr>
          <a:xfrm>
            <a:off x="405353" y="1131216"/>
            <a:ext cx="11378152" cy="5371184"/>
          </a:xfrm>
        </p:spPr>
        <p:txBody>
          <a:bodyPr>
            <a:normAutofit/>
          </a:bodyPr>
          <a:lstStyle/>
          <a:p>
            <a:pPr marL="339725" indent="-339725">
              <a:buFont typeface="Courier New" panose="02070309020205020404" pitchFamily="49" charset="0"/>
              <a:buChar char="o"/>
            </a:pPr>
            <a:r>
              <a:rPr lang="en-US" sz="2800" dirty="0">
                <a:solidFill>
                  <a:srgbClr val="CB940A"/>
                </a:solidFill>
                <a:latin typeface="Times New Roman" panose="02020603050405020304" pitchFamily="18" charset="0"/>
                <a:cs typeface="Times New Roman" panose="02020603050405020304" pitchFamily="18" charset="0"/>
              </a:rPr>
              <a:t>Restructures, clarifies, and conforms </a:t>
            </a:r>
            <a:r>
              <a:rPr lang="en-US" sz="2800" b="1" dirty="0">
                <a:solidFill>
                  <a:srgbClr val="CB940A"/>
                </a:solidFill>
                <a:latin typeface="Times New Roman" panose="02020603050405020304" pitchFamily="18" charset="0"/>
                <a:cs typeface="Times New Roman" panose="02020603050405020304" pitchFamily="18" charset="0"/>
              </a:rPr>
              <a:t>ALL</a:t>
            </a:r>
            <a:r>
              <a:rPr lang="en-US" sz="2800" dirty="0">
                <a:solidFill>
                  <a:srgbClr val="CB940A"/>
                </a:solidFill>
                <a:latin typeface="Times New Roman" panose="02020603050405020304" pitchFamily="18" charset="0"/>
                <a:cs typeface="Times New Roman" panose="02020603050405020304" pitchFamily="18" charset="0"/>
              </a:rPr>
              <a:t> dispute resolution provisions and requirements.</a:t>
            </a:r>
          </a:p>
          <a:p>
            <a:pPr>
              <a:buFont typeface="Courier New" panose="02070309020205020404" pitchFamily="49" charset="0"/>
              <a:buChar char="o"/>
            </a:pPr>
            <a:endParaRPr lang="en-US" dirty="0">
              <a:solidFill>
                <a:srgbClr val="CB940A"/>
              </a:solidFill>
              <a:latin typeface="Times New Roman" panose="02020603050405020304" pitchFamily="18" charset="0"/>
              <a:cs typeface="Times New Roman" panose="02020603050405020304" pitchFamily="18" charset="0"/>
            </a:endParaRPr>
          </a:p>
          <a:p>
            <a:pPr marL="339725" indent="-339725">
              <a:buFont typeface="Courier New" panose="02070309020205020404" pitchFamily="49" charset="0"/>
              <a:buChar char="o"/>
            </a:pPr>
            <a:r>
              <a:rPr lang="en-US" dirty="0">
                <a:solidFill>
                  <a:srgbClr val="CB940A"/>
                </a:solidFill>
                <a:latin typeface="Times New Roman" panose="02020603050405020304" pitchFamily="18" charset="0"/>
                <a:cs typeface="Times New Roman" panose="02020603050405020304" pitchFamily="18" charset="0"/>
              </a:rPr>
              <a:t> </a:t>
            </a:r>
            <a:r>
              <a:rPr lang="en-US" sz="2800" dirty="0">
                <a:solidFill>
                  <a:srgbClr val="CB940A"/>
                </a:solidFill>
                <a:latin typeface="Times New Roman" panose="02020603050405020304" pitchFamily="18" charset="0"/>
                <a:cs typeface="Times New Roman" panose="02020603050405020304" pitchFamily="18" charset="0"/>
              </a:rPr>
              <a:t>Adds (or substantially expands) 6 categories for formal State “approval”:  </a:t>
            </a:r>
          </a:p>
          <a:p>
            <a:pPr marL="914400" lvl="1" indent="-452438">
              <a:buFont typeface="Wingdings" panose="05000000000000000000" pitchFamily="2" charset="2"/>
              <a:buChar char="ü"/>
            </a:pPr>
            <a:r>
              <a:rPr lang="en-US" sz="2800" dirty="0">
                <a:solidFill>
                  <a:srgbClr val="CB940A"/>
                </a:solidFill>
                <a:latin typeface="Times New Roman" panose="02020603050405020304" pitchFamily="18" charset="0"/>
                <a:cs typeface="Times New Roman" panose="02020603050405020304" pitchFamily="18" charset="0"/>
              </a:rPr>
              <a:t> </a:t>
            </a:r>
            <a:r>
              <a:rPr lang="en-US" dirty="0">
                <a:solidFill>
                  <a:srgbClr val="CB940A"/>
                </a:solidFill>
                <a:latin typeface="Times New Roman" panose="02020603050405020304" pitchFamily="18" charset="0"/>
                <a:cs typeface="Times New Roman" panose="02020603050405020304" pitchFamily="18" charset="0"/>
              </a:rPr>
              <a:t>Domestic Conciliator;</a:t>
            </a:r>
          </a:p>
          <a:p>
            <a:pPr marL="914400" lvl="1" indent="-452438">
              <a:buFont typeface="Wingdings" panose="05000000000000000000" pitchFamily="2" charset="2"/>
              <a:buChar char="ü"/>
            </a:pPr>
            <a:r>
              <a:rPr lang="en-US" dirty="0">
                <a:solidFill>
                  <a:srgbClr val="CB940A"/>
                </a:solidFill>
                <a:latin typeface="Times New Roman" panose="02020603050405020304" pitchFamily="18" charset="0"/>
                <a:cs typeface="Times New Roman" panose="02020603050405020304" pitchFamily="18" charset="0"/>
              </a:rPr>
              <a:t>  Parent Coordinator;</a:t>
            </a:r>
          </a:p>
          <a:p>
            <a:pPr marL="914400" lvl="1" indent="-452438">
              <a:buFont typeface="Wingdings" panose="05000000000000000000" pitchFamily="2" charset="2"/>
              <a:buChar char="ü"/>
            </a:pPr>
            <a:r>
              <a:rPr lang="en-US" dirty="0">
                <a:solidFill>
                  <a:srgbClr val="CB940A"/>
                </a:solidFill>
                <a:latin typeface="Times New Roman" panose="02020603050405020304" pitchFamily="18" charset="0"/>
                <a:cs typeface="Times New Roman" panose="02020603050405020304" pitchFamily="18" charset="0"/>
              </a:rPr>
              <a:t>  Domestic Case Manager; </a:t>
            </a:r>
          </a:p>
          <a:p>
            <a:pPr marL="914400" lvl="1" indent="-452438">
              <a:buFont typeface="Wingdings" panose="05000000000000000000" pitchFamily="2" charset="2"/>
              <a:buChar char="ü"/>
            </a:pPr>
            <a:r>
              <a:rPr lang="en-US" dirty="0">
                <a:solidFill>
                  <a:srgbClr val="CB940A"/>
                </a:solidFill>
                <a:latin typeface="Times New Roman" panose="02020603050405020304" pitchFamily="18" charset="0"/>
                <a:cs typeface="Times New Roman" panose="02020603050405020304" pitchFamily="18" charset="0"/>
              </a:rPr>
              <a:t>  Mentor Mediator;</a:t>
            </a:r>
          </a:p>
          <a:p>
            <a:pPr marL="914400" lvl="1" indent="-452438">
              <a:buFont typeface="Wingdings" panose="05000000000000000000" pitchFamily="2" charset="2"/>
              <a:buChar char="ü"/>
            </a:pPr>
            <a:r>
              <a:rPr lang="en-US" dirty="0">
                <a:solidFill>
                  <a:srgbClr val="CB940A"/>
                </a:solidFill>
                <a:latin typeface="Times New Roman" panose="02020603050405020304" pitchFamily="18" charset="0"/>
                <a:cs typeface="Times New Roman" panose="02020603050405020304" pitchFamily="18" charset="0"/>
              </a:rPr>
              <a:t>  Program Providers (organizations); and</a:t>
            </a:r>
          </a:p>
          <a:p>
            <a:pPr marL="914400" lvl="1" indent="-452438">
              <a:buFont typeface="Wingdings" panose="05000000000000000000" pitchFamily="2" charset="2"/>
              <a:buChar char="ü"/>
            </a:pPr>
            <a:r>
              <a:rPr lang="en-US" dirty="0">
                <a:solidFill>
                  <a:srgbClr val="CB940A"/>
                </a:solidFill>
                <a:latin typeface="Times New Roman" panose="02020603050405020304" pitchFamily="18" charset="0"/>
                <a:cs typeface="Times New Roman" panose="02020603050405020304" pitchFamily="18" charset="0"/>
              </a:rPr>
              <a:t>  Mediation Practicum.</a:t>
            </a:r>
          </a:p>
          <a:p>
            <a:pPr marL="971550" lvl="1" indent="-284163">
              <a:buFont typeface="Wingdings" panose="05000000000000000000" pitchFamily="2" charset="2"/>
              <a:buChar char="ü"/>
            </a:pPr>
            <a:endParaRPr lang="en-US" dirty="0">
              <a:solidFill>
                <a:srgbClr val="CB940A"/>
              </a:solidFill>
              <a:latin typeface="Times New Roman" panose="02020603050405020304" pitchFamily="18" charset="0"/>
              <a:cs typeface="Times New Roman" panose="02020603050405020304" pitchFamily="18" charset="0"/>
            </a:endParaRPr>
          </a:p>
          <a:p>
            <a:pPr marL="0" indent="339725">
              <a:buFont typeface="Courier New" panose="02070309020205020404" pitchFamily="49" charset="0"/>
              <a:buChar char="o"/>
            </a:pPr>
            <a:r>
              <a:rPr lang="en-US" dirty="0">
                <a:solidFill>
                  <a:srgbClr val="CB940A"/>
                </a:solidFill>
                <a:latin typeface="Times New Roman" panose="02020603050405020304" pitchFamily="18" charset="0"/>
                <a:cs typeface="Times New Roman" panose="02020603050405020304" pitchFamily="18" charset="0"/>
              </a:rPr>
              <a:t>Deletes the category of “Approved Trainers”.</a:t>
            </a:r>
          </a:p>
        </p:txBody>
      </p:sp>
    </p:spTree>
    <p:extLst>
      <p:ext uri="{BB962C8B-B14F-4D97-AF65-F5344CB8AC3E}">
        <p14:creationId xmlns:p14="http://schemas.microsoft.com/office/powerpoint/2010/main" val="282771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36321" y="207302"/>
            <a:ext cx="10772775" cy="857927"/>
          </a:xfrm>
        </p:spPr>
        <p:txBody>
          <a:bodyPr>
            <a:normAutofit/>
          </a:bodyPr>
          <a:lstStyle/>
          <a:p>
            <a:pPr algn="ctr"/>
            <a:r>
              <a:rPr lang="en-US" sz="3400" b="1" dirty="0">
                <a:solidFill>
                  <a:srgbClr val="CB940A"/>
                </a:solidFill>
                <a:latin typeface="Times New Roman" panose="02020603050405020304" pitchFamily="18" charset="0"/>
                <a:cs typeface="Times New Roman" panose="02020603050405020304" pitchFamily="18" charset="0"/>
              </a:rPr>
              <a:t>Major Modifications</a:t>
            </a:r>
            <a:endParaRPr lang="en-US" sz="3400" dirty="0">
              <a:solidFill>
                <a:srgbClr val="CB940A"/>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77071" y="1216058"/>
            <a:ext cx="11491274" cy="5363851"/>
          </a:xfrm>
        </p:spPr>
        <p:txBody>
          <a:bodyPr>
            <a:normAutofit/>
          </a:bodyPr>
          <a:lstStyle/>
          <a:p>
            <a:pPr marL="339725" indent="-339725">
              <a:buFont typeface="Courier New" panose="02070309020205020404" pitchFamily="49" charset="0"/>
              <a:buChar char="o"/>
            </a:pPr>
            <a:r>
              <a:rPr lang="en-US" sz="2800" dirty="0">
                <a:solidFill>
                  <a:srgbClr val="CB940A"/>
                </a:solidFill>
                <a:latin typeface="Times New Roman" panose="02020603050405020304" pitchFamily="18" charset="0"/>
                <a:cs typeface="Times New Roman" panose="02020603050405020304" pitchFamily="18" charset="0"/>
              </a:rPr>
              <a:t>Clarifies and streamlines Training and Continuing Dispute Resolution Education (CDRE) requirements.</a:t>
            </a:r>
          </a:p>
          <a:p>
            <a:pPr>
              <a:buFont typeface="Courier New" panose="02070309020205020404" pitchFamily="49" charset="0"/>
              <a:buChar char="o"/>
            </a:pPr>
            <a:endParaRPr lang="en-US" dirty="0">
              <a:solidFill>
                <a:srgbClr val="CB940A"/>
              </a:solidFill>
              <a:latin typeface="Times New Roman" panose="02020603050405020304" pitchFamily="18" charset="0"/>
              <a:cs typeface="Times New Roman" panose="02020603050405020304" pitchFamily="18" charset="0"/>
            </a:endParaRPr>
          </a:p>
          <a:p>
            <a:pPr marL="395288" indent="-395288">
              <a:buFont typeface="Courier New" panose="02070309020205020404" pitchFamily="49" charset="0"/>
              <a:buChar char="o"/>
            </a:pPr>
            <a:r>
              <a:rPr lang="en-US" sz="2800" dirty="0">
                <a:solidFill>
                  <a:srgbClr val="CB940A"/>
                </a:solidFill>
                <a:latin typeface="Times New Roman" panose="02020603050405020304" pitchFamily="18" charset="0"/>
                <a:cs typeface="Times New Roman" panose="02020603050405020304" pitchFamily="18" charset="0"/>
              </a:rPr>
              <a:t>Formalizes the process for obtaining co-mediation experience (co-mediation practicum).</a:t>
            </a:r>
          </a:p>
          <a:p>
            <a:pPr>
              <a:buFont typeface="Courier New" panose="02070309020205020404" pitchFamily="49" charset="0"/>
              <a:buChar char="o"/>
            </a:pPr>
            <a:endParaRPr lang="en-US" dirty="0">
              <a:solidFill>
                <a:srgbClr val="CB940A"/>
              </a:solidFill>
              <a:latin typeface="Times New Roman" panose="02020603050405020304" pitchFamily="18" charset="0"/>
              <a:cs typeface="Times New Roman" panose="02020603050405020304" pitchFamily="18" charset="0"/>
            </a:endParaRPr>
          </a:p>
          <a:p>
            <a:pPr marL="339725" indent="-339725">
              <a:buFont typeface="Courier New" panose="02070309020205020404" pitchFamily="49" charset="0"/>
              <a:buChar char="o"/>
            </a:pPr>
            <a:r>
              <a:rPr lang="en-US" dirty="0">
                <a:solidFill>
                  <a:srgbClr val="CB940A"/>
                </a:solidFill>
                <a:latin typeface="Times New Roman" panose="02020603050405020304" pitchFamily="18" charset="0"/>
                <a:cs typeface="Times New Roman" panose="02020603050405020304" pitchFamily="18" charset="0"/>
              </a:rPr>
              <a:t> </a:t>
            </a:r>
            <a:r>
              <a:rPr lang="en-US" sz="2800" dirty="0">
                <a:solidFill>
                  <a:srgbClr val="CB940A"/>
                </a:solidFill>
                <a:latin typeface="Times New Roman" panose="02020603050405020304" pitchFamily="18" charset="0"/>
                <a:cs typeface="Times New Roman" panose="02020603050405020304" pitchFamily="18" charset="0"/>
              </a:rPr>
              <a:t>Expands the Ethics Rule to cover, in addition to mediators:</a:t>
            </a:r>
          </a:p>
          <a:p>
            <a:pPr marL="914400" lvl="1" indent="-339725">
              <a:buFont typeface="Wingdings" panose="05000000000000000000" pitchFamily="2" charset="2"/>
              <a:buChar char="ü"/>
            </a:pPr>
            <a:r>
              <a:rPr lang="en-US" dirty="0">
                <a:solidFill>
                  <a:srgbClr val="CB940A"/>
                </a:solidFill>
                <a:latin typeface="Times New Roman" panose="02020603050405020304" pitchFamily="18" charset="0"/>
                <a:cs typeface="Times New Roman" panose="02020603050405020304" pitchFamily="18" charset="0"/>
              </a:rPr>
              <a:t>ALL categories of dispute resolution providers;</a:t>
            </a:r>
          </a:p>
          <a:p>
            <a:pPr marL="914400" lvl="1" indent="-339725">
              <a:buFont typeface="Wingdings" panose="05000000000000000000" pitchFamily="2" charset="2"/>
              <a:buChar char="ü"/>
            </a:pPr>
            <a:r>
              <a:rPr lang="en-US" dirty="0">
                <a:solidFill>
                  <a:srgbClr val="CB940A"/>
                </a:solidFill>
                <a:latin typeface="Times New Roman" panose="02020603050405020304" pitchFamily="18" charset="0"/>
                <a:cs typeface="Times New Roman" panose="02020603050405020304" pitchFamily="18" charset="0"/>
              </a:rPr>
              <a:t>mentor mediators; and</a:t>
            </a:r>
          </a:p>
          <a:p>
            <a:pPr marL="914400" lvl="1" indent="-339725">
              <a:buFont typeface="Wingdings" panose="05000000000000000000" pitchFamily="2" charset="2"/>
              <a:buChar char="ü"/>
            </a:pPr>
            <a:r>
              <a:rPr lang="en-US" dirty="0">
                <a:solidFill>
                  <a:srgbClr val="CB940A"/>
                </a:solidFill>
                <a:latin typeface="Times New Roman" panose="02020603050405020304" pitchFamily="18" charset="0"/>
                <a:cs typeface="Times New Roman" panose="02020603050405020304" pitchFamily="18" charset="0"/>
              </a:rPr>
              <a:t>approved programs.</a:t>
            </a:r>
          </a:p>
          <a:p>
            <a:pPr marL="914400" lvl="1" indent="-339725">
              <a:buFont typeface="Wingdings" panose="05000000000000000000" pitchFamily="2" charset="2"/>
              <a:buChar char="ü"/>
            </a:pPr>
            <a:endParaRPr lang="en-US" dirty="0">
              <a:solidFill>
                <a:srgbClr val="CB940A"/>
              </a:solidFill>
              <a:latin typeface="Times New Roman" panose="02020603050405020304" pitchFamily="18" charset="0"/>
              <a:cs typeface="Times New Roman" panose="02020603050405020304" pitchFamily="18" charset="0"/>
            </a:endParaRPr>
          </a:p>
          <a:p>
            <a:pPr marL="339725" indent="-339725">
              <a:buFont typeface="Courier New" panose="02070309020205020404" pitchFamily="49" charset="0"/>
              <a:buChar char="o"/>
            </a:pPr>
            <a:r>
              <a:rPr lang="en-US" dirty="0">
                <a:solidFill>
                  <a:srgbClr val="CB940A"/>
                </a:solidFill>
                <a:latin typeface="Times New Roman" panose="02020603050405020304" pitchFamily="18" charset="0"/>
                <a:cs typeface="Times New Roman" panose="02020603050405020304" pitchFamily="18" charset="0"/>
              </a:rPr>
              <a:t> </a:t>
            </a:r>
            <a:r>
              <a:rPr lang="en-US" sz="2800" dirty="0">
                <a:solidFill>
                  <a:srgbClr val="CB940A"/>
                </a:solidFill>
                <a:latin typeface="Times New Roman" panose="02020603050405020304" pitchFamily="18" charset="0"/>
                <a:cs typeface="Times New Roman" panose="02020603050405020304" pitchFamily="18" charset="0"/>
              </a:rPr>
              <a:t>Codifies the process for the Council to Receive and investigate complaints.</a:t>
            </a:r>
          </a:p>
        </p:txBody>
      </p:sp>
    </p:spTree>
    <p:extLst>
      <p:ext uri="{BB962C8B-B14F-4D97-AF65-F5344CB8AC3E}">
        <p14:creationId xmlns:p14="http://schemas.microsoft.com/office/powerpoint/2010/main" val="2103826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B8F6D1-A045-4101-84DA-42691393C74B}"/>
              </a:ext>
            </a:extLst>
          </p:cNvPr>
          <p:cNvSpPr>
            <a:spLocks noGrp="1"/>
          </p:cNvSpPr>
          <p:nvPr>
            <p:ph type="title"/>
          </p:nvPr>
        </p:nvSpPr>
        <p:spPr>
          <a:xfrm>
            <a:off x="537328" y="119306"/>
            <a:ext cx="11172094" cy="832800"/>
          </a:xfrm>
        </p:spPr>
        <p:txBody>
          <a:bodyPr>
            <a:noAutofit/>
          </a:bodyPr>
          <a:lstStyle/>
          <a:p>
            <a:pPr algn="ctr"/>
            <a:r>
              <a:rPr lang="en-US" sz="3400" b="1" dirty="0">
                <a:solidFill>
                  <a:srgbClr val="CB940A"/>
                </a:solidFill>
                <a:latin typeface="Times New Roman" panose="02020603050405020304" pitchFamily="18" charset="0"/>
                <a:cs typeface="Times New Roman" panose="02020603050405020304" pitchFamily="18" charset="0"/>
              </a:rPr>
              <a:t>Comparison Of Domestic Dispute Resolution Processes</a:t>
            </a:r>
            <a:endParaRPr lang="en-US" sz="3400" dirty="0">
              <a:solidFill>
                <a:srgbClr val="CB940A"/>
              </a:solidFill>
              <a:latin typeface="Times New Roman" panose="02020603050405020304" pitchFamily="18"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xmlns="" id="{96DD66D3-CC09-4282-B80A-1244FD611639}"/>
              </a:ext>
            </a:extLst>
          </p:cNvPr>
          <p:cNvGraphicFramePr>
            <a:graphicFrameLocks noGrp="1"/>
          </p:cNvGraphicFramePr>
          <p:nvPr>
            <p:extLst>
              <p:ext uri="{D42A27DB-BD31-4B8C-83A1-F6EECF244321}">
                <p14:modId xmlns:p14="http://schemas.microsoft.com/office/powerpoint/2010/main" val="3727030156"/>
              </p:ext>
            </p:extLst>
          </p:nvPr>
        </p:nvGraphicFramePr>
        <p:xfrm>
          <a:off x="537328" y="952106"/>
          <a:ext cx="11172095" cy="5713755"/>
        </p:xfrm>
        <a:graphic>
          <a:graphicData uri="http://schemas.openxmlformats.org/drawingml/2006/table">
            <a:tbl>
              <a:tblPr firstRow="1" firstCol="1" bandRow="1"/>
              <a:tblGrid>
                <a:gridCol w="969006">
                  <a:extLst>
                    <a:ext uri="{9D8B030D-6E8A-4147-A177-3AD203B41FA5}">
                      <a16:colId xmlns:a16="http://schemas.microsoft.com/office/drawing/2014/main" xmlns="" val="3210046251"/>
                    </a:ext>
                  </a:extLst>
                </a:gridCol>
                <a:gridCol w="2368574">
                  <a:extLst>
                    <a:ext uri="{9D8B030D-6E8A-4147-A177-3AD203B41FA5}">
                      <a16:colId xmlns:a16="http://schemas.microsoft.com/office/drawing/2014/main" xmlns="" val="3653837641"/>
                    </a:ext>
                  </a:extLst>
                </a:gridCol>
                <a:gridCol w="2205555">
                  <a:extLst>
                    <a:ext uri="{9D8B030D-6E8A-4147-A177-3AD203B41FA5}">
                      <a16:colId xmlns:a16="http://schemas.microsoft.com/office/drawing/2014/main" xmlns="" val="991206845"/>
                    </a:ext>
                  </a:extLst>
                </a:gridCol>
                <a:gridCol w="2982293">
                  <a:extLst>
                    <a:ext uri="{9D8B030D-6E8A-4147-A177-3AD203B41FA5}">
                      <a16:colId xmlns:a16="http://schemas.microsoft.com/office/drawing/2014/main" xmlns="" val="1159394273"/>
                    </a:ext>
                  </a:extLst>
                </a:gridCol>
                <a:gridCol w="2646667">
                  <a:extLst>
                    <a:ext uri="{9D8B030D-6E8A-4147-A177-3AD203B41FA5}">
                      <a16:colId xmlns:a16="http://schemas.microsoft.com/office/drawing/2014/main" xmlns="" val="1124660078"/>
                    </a:ext>
                  </a:extLst>
                </a:gridCol>
              </a:tblGrid>
              <a:tr h="187424">
                <a:tc>
                  <a:txBody>
                    <a:bodyPr/>
                    <a:lstStyle/>
                    <a:p>
                      <a:pPr marL="0" marR="0">
                        <a:lnSpc>
                          <a:spcPct val="115000"/>
                        </a:lnSpc>
                        <a:spcBef>
                          <a:spcPts val="0"/>
                        </a:spcBef>
                        <a:spcAft>
                          <a:spcPts val="0"/>
                        </a:spcAft>
                      </a:pPr>
                      <a:r>
                        <a:rPr lang="en-US" sz="1100" b="1"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nSpc>
                          <a:spcPct val="115000"/>
                        </a:lnSpc>
                        <a:spcBef>
                          <a:spcPts val="0"/>
                        </a:spcBef>
                        <a:spcAft>
                          <a:spcPts val="0"/>
                        </a:spcAft>
                      </a:pPr>
                      <a:r>
                        <a:rPr lang="en-US" sz="1100" b="1" u="sng" dirty="0">
                          <a:effectLst/>
                          <a:latin typeface="Times New Roman" panose="02020603050405020304" pitchFamily="18" charset="0"/>
                          <a:ea typeface="Calibri" panose="020F0502020204030204" pitchFamily="34" charset="0"/>
                          <a:cs typeface="Times New Roman" panose="02020603050405020304" pitchFamily="18" charset="0"/>
                        </a:rPr>
                        <a:t>Domestic Mediation</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nSpc>
                          <a:spcPct val="115000"/>
                        </a:lnSpc>
                        <a:spcBef>
                          <a:spcPts val="0"/>
                        </a:spcBef>
                        <a:spcAft>
                          <a:spcPts val="0"/>
                        </a:spcAft>
                      </a:pPr>
                      <a:r>
                        <a:rPr lang="en-US" sz="1100" b="1" u="sng" dirty="0">
                          <a:effectLst/>
                          <a:latin typeface="Times New Roman" panose="02020603050405020304" pitchFamily="18" charset="0"/>
                          <a:ea typeface="Calibri" panose="020F0502020204030204" pitchFamily="34" charset="0"/>
                          <a:cs typeface="Times New Roman" panose="02020603050405020304" pitchFamily="18" charset="0"/>
                        </a:rPr>
                        <a:t>Domestic Conciliation</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nSpc>
                          <a:spcPct val="115000"/>
                        </a:lnSpc>
                        <a:spcBef>
                          <a:spcPts val="0"/>
                        </a:spcBef>
                        <a:spcAft>
                          <a:spcPts val="0"/>
                        </a:spcAft>
                      </a:pPr>
                      <a:r>
                        <a:rPr lang="en-US" sz="1100" b="1" u="sng" dirty="0">
                          <a:effectLst/>
                          <a:latin typeface="Times New Roman" panose="02020603050405020304" pitchFamily="18" charset="0"/>
                          <a:ea typeface="Calibri" panose="020F0502020204030204" pitchFamily="34" charset="0"/>
                          <a:cs typeface="Times New Roman" panose="02020603050405020304" pitchFamily="18" charset="0"/>
                        </a:rPr>
                        <a:t>Parent Coordination</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nSpc>
                          <a:spcPct val="115000"/>
                        </a:lnSpc>
                        <a:spcBef>
                          <a:spcPts val="0"/>
                        </a:spcBef>
                        <a:spcAft>
                          <a:spcPts val="0"/>
                        </a:spcAft>
                      </a:pPr>
                      <a:r>
                        <a:rPr lang="en-US" sz="1100" b="1" u="sng" dirty="0">
                          <a:effectLst/>
                          <a:latin typeface="Times New Roman" panose="02020603050405020304" pitchFamily="18" charset="0"/>
                          <a:ea typeface="Calibri" panose="020F0502020204030204" pitchFamily="34" charset="0"/>
                          <a:cs typeface="Times New Roman" panose="02020603050405020304" pitchFamily="18" charset="0"/>
                        </a:rPr>
                        <a:t>Case Management</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xmlns="" val="4041577717"/>
                  </a:ext>
                </a:extLst>
              </a:tr>
              <a:tr h="1841252">
                <a:tc>
                  <a:txBody>
                    <a:bodyPr/>
                    <a:lstStyle/>
                    <a:p>
                      <a:pPr marL="0" marR="0">
                        <a:lnSpc>
                          <a:spcPct val="115000"/>
                        </a:lnSpc>
                        <a:spcBef>
                          <a:spcPts val="0"/>
                        </a:spcBef>
                        <a:spcAft>
                          <a:spcPts val="0"/>
                        </a:spcAft>
                      </a:pPr>
                      <a:r>
                        <a:rPr lang="en-US" sz="1100" b="1" u="sng" dirty="0">
                          <a:effectLst/>
                          <a:latin typeface="Times New Roman" panose="02020603050405020304" pitchFamily="18" charset="0"/>
                          <a:ea typeface="Calibri" panose="020F0502020204030204" pitchFamily="34" charset="0"/>
                          <a:cs typeface="Times New Roman" panose="02020603050405020304" pitchFamily="18" charset="0"/>
                        </a:rPr>
                        <a:t>Definition/</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l">
                        <a:lnSpc>
                          <a:spcPct val="115000"/>
                        </a:lnSpc>
                        <a:spcBef>
                          <a:spcPts val="0"/>
                        </a:spcBef>
                        <a:spcAft>
                          <a:spcPts val="0"/>
                        </a:spcAft>
                      </a:pPr>
                      <a:r>
                        <a:rPr lang="en-US" sz="1100" b="1" u="sng" dirty="0">
                          <a:effectLst/>
                          <a:latin typeface="Times New Roman" panose="02020603050405020304" pitchFamily="18" charset="0"/>
                          <a:ea typeface="Calibri" panose="020F0502020204030204" pitchFamily="34" charset="0"/>
                          <a:cs typeface="Times New Roman" panose="02020603050405020304" pitchFamily="18" charset="0"/>
                        </a:rPr>
                        <a:t>Scope</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Assist parties in defining the issues in dispute, facilitates communication between the parties, assists the parties in reaching resolution.  </a:t>
                      </a:r>
                    </a:p>
                    <a:p>
                      <a:pPr marL="0" marR="0" lvl="0" indent="0">
                        <a:lnSpc>
                          <a:spcPct val="115000"/>
                        </a:lnSpc>
                        <a:spcBef>
                          <a:spcPts val="0"/>
                        </a:spcBef>
                        <a:spcAft>
                          <a:spcPts val="0"/>
                        </a:spcAft>
                        <a:buFont typeface="Symbol" panose="05050102010706020507" pitchFamily="18" charset="2"/>
                        <a:buNone/>
                      </a:pP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Font typeface="Symbol" panose="05050102010706020507" pitchFamily="18" charset="2"/>
                        <a:buNone/>
                      </a:pP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Font typeface="Symbol" panose="05050102010706020507" pitchFamily="18" charset="2"/>
                        <a:buNone/>
                      </a:pP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No decision-making authority</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Assist parties in reconciliation efforts by: improving communication; reconciling differences; and helping the parties develop solutions to a dispute, complaint, or conflict.  </a:t>
                      </a:r>
                    </a:p>
                    <a:p>
                      <a:pPr marL="0" marR="0" lvl="0" indent="0">
                        <a:lnSpc>
                          <a:spcPct val="115000"/>
                        </a:lnSpc>
                        <a:spcBef>
                          <a:spcPts val="0"/>
                        </a:spcBef>
                        <a:spcAft>
                          <a:spcPts val="0"/>
                        </a:spcAft>
                        <a:buFont typeface="Symbol" panose="05050102010706020507" pitchFamily="18" charset="2"/>
                        <a:buNone/>
                      </a:pP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Font typeface="Symbol" panose="05050102010706020507" pitchFamily="18" charset="2"/>
                        <a:buNone/>
                      </a:pP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No decision-making authority</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Assist parties with implementation of court orders &amp; daily parenting matters through: assessing parties’ parenting skills &amp; child’s needs; educating parties regarding needs of the child; coordinating professional services for the family; and assisting the parties in reducing harmful family conflicts.  </a:t>
                      </a:r>
                    </a:p>
                    <a:p>
                      <a:pPr marL="342900" marR="0" lvl="0" indent="-342900">
                        <a:lnSpc>
                          <a:spcPct val="115000"/>
                        </a:lnSpc>
                        <a:spcBef>
                          <a:spcPts val="0"/>
                        </a:spcBef>
                        <a:spcAft>
                          <a:spcPts val="0"/>
                        </a:spcAft>
                        <a:buFont typeface="Symbol" panose="05050102010706020507" pitchFamily="18" charset="2"/>
                        <a:buChar char=""/>
                      </a:pP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Limited decision-making authority</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Assists parties by providing a procedure, other than mediation that facilitates the negotiation of a plan for child custody, residency or parenting time, or in which the case manager makes recommendations to court. </a:t>
                      </a:r>
                    </a:p>
                    <a:p>
                      <a:pPr marL="342900" marR="0" lvl="0" indent="-342900">
                        <a:lnSpc>
                          <a:spcPct val="115000"/>
                        </a:lnSpc>
                        <a:spcBef>
                          <a:spcPts val="0"/>
                        </a:spcBef>
                        <a:spcAft>
                          <a:spcPts val="0"/>
                        </a:spcAft>
                        <a:buFont typeface="Symbol" panose="05050102010706020507" pitchFamily="18" charset="2"/>
                        <a:buChar char=""/>
                      </a:pP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Expansive decision-making authority.</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xmlns="" val="1105268973"/>
                  </a:ext>
                </a:extLst>
              </a:tr>
              <a:tr h="68154">
                <a:tc>
                  <a:txBody>
                    <a:bodyPr/>
                    <a:lstStyle/>
                    <a:p>
                      <a:pPr marL="0" marR="0">
                        <a:lnSpc>
                          <a:spcPct val="115000"/>
                        </a:lnSpc>
                        <a:spcBef>
                          <a:spcPts val="0"/>
                        </a:spcBef>
                        <a:spcAft>
                          <a:spcPts val="0"/>
                        </a:spcAft>
                      </a:pPr>
                      <a:r>
                        <a:rPr lang="en-US" sz="400" b="1"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400">
                          <a:effectLst/>
                          <a:latin typeface="Times New Roman" panose="02020603050405020304" pitchFamily="18" charset="0"/>
                          <a:ea typeface="Calibri" panose="020F0502020204030204" pitchFamily="34" charset="0"/>
                          <a:cs typeface="Times New Roman" panose="02020603050405020304" pitchFamily="18" charset="0"/>
                        </a:rPr>
                        <a:t> </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400">
                          <a:effectLst/>
                          <a:latin typeface="Times New Roman" panose="02020603050405020304" pitchFamily="18" charset="0"/>
                          <a:ea typeface="Calibri" panose="020F0502020204030204" pitchFamily="34" charset="0"/>
                          <a:cs typeface="Times New Roman" panose="02020603050405020304" pitchFamily="18" charset="0"/>
                        </a:rPr>
                        <a:t> </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400">
                          <a:effectLst/>
                          <a:latin typeface="Times New Roman" panose="02020603050405020304" pitchFamily="18" charset="0"/>
                          <a:ea typeface="Calibri" panose="020F0502020204030204" pitchFamily="34" charset="0"/>
                          <a:cs typeface="Times New Roman" panose="02020603050405020304" pitchFamily="18" charset="0"/>
                        </a:rPr>
                        <a:t> </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4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88747965"/>
                  </a:ext>
                </a:extLst>
              </a:tr>
              <a:tr h="200457">
                <a:tc>
                  <a:txBody>
                    <a:bodyPr/>
                    <a:lstStyle/>
                    <a:p>
                      <a:pPr marL="0" marR="0">
                        <a:lnSpc>
                          <a:spcPct val="115000"/>
                        </a:lnSpc>
                        <a:spcBef>
                          <a:spcPts val="0"/>
                        </a:spcBef>
                        <a:spcAft>
                          <a:spcPts val="0"/>
                        </a:spcAft>
                      </a:pPr>
                      <a:r>
                        <a:rPr lang="en-US" sz="1100" b="1" u="sng">
                          <a:effectLst/>
                          <a:latin typeface="Times New Roman" panose="02020603050405020304" pitchFamily="18" charset="0"/>
                          <a:ea typeface="Calibri" panose="020F0502020204030204" pitchFamily="34" charset="0"/>
                          <a:cs typeface="Times New Roman" panose="02020603050405020304" pitchFamily="18" charset="0"/>
                        </a:rPr>
                        <a:t>Training</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24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hrs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Domestic Mediation training</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24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hrs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Domestic Mediation training</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24 hrs Domestic Mediation training</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24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hrs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Domestic Mediation training</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xmlns="" val="3016345441"/>
                  </a:ext>
                </a:extLst>
              </a:tr>
              <a:tr h="187424">
                <a:tc>
                  <a:txBody>
                    <a:bodyPr/>
                    <a:lstStyle/>
                    <a:p>
                      <a:pPr marL="0" marR="0">
                        <a:lnSpc>
                          <a:spcPct val="115000"/>
                        </a:lnSpc>
                        <a:spcBef>
                          <a:spcPts val="0"/>
                        </a:spcBef>
                        <a:spcAft>
                          <a:spcPts val="0"/>
                        </a:spcAft>
                      </a:pPr>
                      <a:r>
                        <a:rPr lang="en-US" sz="1100" b="1" u="none" strike="noStrike">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3 Co-mediations</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3-Co-mediations</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3 Co-mediations</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3 co-mediations</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xmlns="" val="1593421864"/>
                  </a:ext>
                </a:extLst>
              </a:tr>
              <a:tr h="200457">
                <a:tc>
                  <a:txBody>
                    <a:bodyPr/>
                    <a:lstStyle/>
                    <a:p>
                      <a:pPr marL="0" marR="0">
                        <a:lnSpc>
                          <a:spcPct val="115000"/>
                        </a:lnSpc>
                        <a:spcBef>
                          <a:spcPts val="0"/>
                        </a:spcBef>
                        <a:spcAft>
                          <a:spcPts val="0"/>
                        </a:spcAft>
                      </a:pPr>
                      <a:r>
                        <a:rPr lang="en-US" sz="400" b="1" u="none" strike="noStrike">
                          <a:effectLst/>
                          <a:latin typeface="Times New Roman" panose="02020603050405020304" pitchFamily="18" charset="0"/>
                          <a:ea typeface="Calibri" panose="020F0502020204030204" pitchFamily="34" charset="0"/>
                          <a:cs typeface="Times New Roman" panose="02020603050405020304" pitchFamily="18" charset="0"/>
                        </a:rPr>
                        <a:t> </a:t>
                      </a:r>
                      <a:endParaRPr lang="en-US" sz="400">
                        <a:effectLst/>
                        <a:latin typeface="Times New Roman" panose="02020603050405020304" pitchFamily="18" charset="0"/>
                        <a:ea typeface="Calibri" panose="020F0502020204030204" pitchFamily="34" charset="0"/>
                        <a:cs typeface="Times New Roman" panose="02020603050405020304" pitchFamily="18" charset="0"/>
                      </a:endParaRP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400">
                          <a:effectLst/>
                          <a:latin typeface="Times New Roman" panose="02020603050405020304" pitchFamily="18" charset="0"/>
                          <a:ea typeface="Calibri" panose="020F0502020204030204" pitchFamily="34" charset="0"/>
                          <a:cs typeface="Times New Roman" panose="02020603050405020304" pitchFamily="18" charset="0"/>
                        </a:rPr>
                        <a:t> </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6 hrs Conciliation training</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16 hrs Parent Coordination training</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16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hrs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Case Management training</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xmlns="" val="777728823"/>
                  </a:ext>
                </a:extLst>
              </a:tr>
              <a:tr h="68154">
                <a:tc>
                  <a:txBody>
                    <a:bodyPr/>
                    <a:lstStyle/>
                    <a:p>
                      <a:pPr marL="0" marR="0">
                        <a:lnSpc>
                          <a:spcPct val="115000"/>
                        </a:lnSpc>
                        <a:spcBef>
                          <a:spcPts val="0"/>
                        </a:spcBef>
                        <a:spcAft>
                          <a:spcPts val="0"/>
                        </a:spcAft>
                      </a:pPr>
                      <a:r>
                        <a:rPr lang="en-US" sz="400" b="1" u="none" strike="noStrike">
                          <a:effectLst/>
                          <a:latin typeface="Times New Roman" panose="02020603050405020304" pitchFamily="18" charset="0"/>
                          <a:ea typeface="Calibri" panose="020F0502020204030204" pitchFamily="34" charset="0"/>
                          <a:cs typeface="Times New Roman" panose="02020603050405020304" pitchFamily="18" charset="0"/>
                        </a:rPr>
                        <a:t> </a:t>
                      </a:r>
                      <a:endParaRPr lang="en-US" sz="400">
                        <a:effectLst/>
                        <a:latin typeface="Times New Roman" panose="02020603050405020304" pitchFamily="18" charset="0"/>
                        <a:ea typeface="Calibri" panose="020F0502020204030204" pitchFamily="34" charset="0"/>
                        <a:cs typeface="Times New Roman" panose="02020603050405020304" pitchFamily="18" charset="0"/>
                      </a:endParaRP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400">
                          <a:effectLst/>
                          <a:latin typeface="Times New Roman" panose="02020603050405020304" pitchFamily="18" charset="0"/>
                          <a:ea typeface="Calibri" panose="020F0502020204030204" pitchFamily="34" charset="0"/>
                          <a:cs typeface="Times New Roman" panose="02020603050405020304" pitchFamily="18" charset="0"/>
                        </a:rPr>
                        <a:t> </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400">
                          <a:effectLst/>
                          <a:latin typeface="Times New Roman" panose="02020603050405020304" pitchFamily="18" charset="0"/>
                          <a:ea typeface="Calibri" panose="020F0502020204030204" pitchFamily="34" charset="0"/>
                          <a:cs typeface="Times New Roman" panose="02020603050405020304" pitchFamily="18" charset="0"/>
                        </a:rPr>
                        <a:t> </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400">
                          <a:effectLst/>
                          <a:latin typeface="Times New Roman" panose="02020603050405020304" pitchFamily="18" charset="0"/>
                          <a:ea typeface="Calibri" panose="020F0502020204030204" pitchFamily="34" charset="0"/>
                          <a:cs typeface="Times New Roman" panose="02020603050405020304" pitchFamily="18" charset="0"/>
                        </a:rPr>
                        <a:t> </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4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09877163"/>
                  </a:ext>
                </a:extLst>
              </a:tr>
              <a:tr h="1534116">
                <a:tc>
                  <a:txBody>
                    <a:bodyPr/>
                    <a:lstStyle/>
                    <a:p>
                      <a:pPr marL="0" marR="0">
                        <a:lnSpc>
                          <a:spcPct val="115000"/>
                        </a:lnSpc>
                        <a:spcBef>
                          <a:spcPts val="0"/>
                        </a:spcBef>
                        <a:spcAft>
                          <a:spcPts val="0"/>
                        </a:spcAft>
                      </a:pPr>
                      <a:r>
                        <a:rPr lang="en-US" sz="1100" b="1" u="sng" dirty="0">
                          <a:effectLst/>
                          <a:latin typeface="Times New Roman" panose="02020603050405020304" pitchFamily="18" charset="0"/>
                          <a:ea typeface="Calibri" panose="020F0502020204030204" pitchFamily="34" charset="0"/>
                          <a:cs typeface="Times New Roman" panose="02020603050405020304" pitchFamily="18" charset="0"/>
                        </a:rPr>
                        <a:t>Additional Qualifications</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8FE82"/>
                    </a:solidFill>
                  </a:tcPr>
                </a:tc>
                <a:tc>
                  <a:txBody>
                    <a:bodyPr/>
                    <a:lstStyle/>
                    <a:p>
                      <a:pPr marL="0" marR="0">
                        <a:lnSpc>
                          <a:spcPct val="115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8FE82"/>
                    </a:solidFill>
                  </a:tcPr>
                </a:tc>
                <a:tc>
                  <a:txBody>
                    <a:bodyPr/>
                    <a:lstStyle/>
                    <a:p>
                      <a:pPr marL="0" marR="0">
                        <a:lnSpc>
                          <a:spcPct val="115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Mediate 10 Domestic Cases</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8FE82"/>
                    </a:solidFill>
                  </a:tcPr>
                </a:tc>
                <a:tc>
                  <a:txBody>
                    <a:bodyPr/>
                    <a:lstStyle/>
                    <a:p>
                      <a:pPr marL="0" marR="0">
                        <a:lnSpc>
                          <a:spcPct val="115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Mediate 10 Domestic Cases</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8FE82"/>
                    </a:solidFill>
                  </a:tcP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Mediate 3 Domestic Cases</a:t>
                      </a:r>
                    </a:p>
                    <a:p>
                      <a:pPr marL="342900" marR="0" lvl="0" indent="-342900">
                        <a:lnSpc>
                          <a:spcPct val="115000"/>
                        </a:lnSpc>
                        <a:spcBef>
                          <a:spcPts val="0"/>
                        </a:spcBef>
                        <a:spcAft>
                          <a:spcPts val="0"/>
                        </a:spcAft>
                        <a:buFont typeface="Symbol" panose="05050102010706020507" pitchFamily="18" charset="2"/>
                        <a:buChar char=""/>
                      </a:pP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Comply with KSA 23-3508 [e.g., licensed psychologist or masters-level therapist/counselor/social worker or Kansas attorney with 5 years’ practice in domestic relations/family law, PLUS be experienced mediator]</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8FE82"/>
                    </a:solidFill>
                  </a:tcPr>
                </a:tc>
                <a:extLst>
                  <a:ext uri="{0D108BD9-81ED-4DB2-BD59-A6C34878D82A}">
                    <a16:rowId xmlns:a16="http://schemas.microsoft.com/office/drawing/2014/main" xmlns="" val="342522865"/>
                  </a:ext>
                </a:extLst>
              </a:tr>
              <a:tr h="68154">
                <a:tc>
                  <a:txBody>
                    <a:bodyPr/>
                    <a:lstStyle/>
                    <a:p>
                      <a:pPr marL="0" marR="0">
                        <a:lnSpc>
                          <a:spcPct val="115000"/>
                        </a:lnSpc>
                        <a:spcBef>
                          <a:spcPts val="0"/>
                        </a:spcBef>
                        <a:spcAft>
                          <a:spcPts val="0"/>
                        </a:spcAft>
                      </a:pPr>
                      <a:r>
                        <a:rPr lang="en-US" sz="400" b="1" u="none" strike="noStrike">
                          <a:effectLst/>
                          <a:latin typeface="Times New Roman" panose="02020603050405020304" pitchFamily="18" charset="0"/>
                          <a:ea typeface="Calibri" panose="020F0502020204030204" pitchFamily="34" charset="0"/>
                          <a:cs typeface="Times New Roman" panose="02020603050405020304" pitchFamily="18" charset="0"/>
                        </a:rPr>
                        <a:t> </a:t>
                      </a:r>
                      <a:endParaRPr lang="en-US" sz="400">
                        <a:effectLst/>
                        <a:latin typeface="Times New Roman" panose="02020603050405020304" pitchFamily="18" charset="0"/>
                        <a:ea typeface="Calibri" panose="020F0502020204030204" pitchFamily="34" charset="0"/>
                        <a:cs typeface="Times New Roman" panose="02020603050405020304" pitchFamily="18" charset="0"/>
                      </a:endParaRP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400">
                          <a:effectLst/>
                          <a:latin typeface="Times New Roman" panose="02020603050405020304" pitchFamily="18" charset="0"/>
                          <a:ea typeface="Calibri" panose="020F0502020204030204" pitchFamily="34" charset="0"/>
                          <a:cs typeface="Times New Roman" panose="02020603050405020304" pitchFamily="18" charset="0"/>
                        </a:rPr>
                        <a:t> </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400">
                          <a:effectLst/>
                          <a:latin typeface="Times New Roman" panose="02020603050405020304" pitchFamily="18" charset="0"/>
                          <a:ea typeface="Calibri" panose="020F0502020204030204" pitchFamily="34" charset="0"/>
                          <a:cs typeface="Times New Roman" panose="02020603050405020304" pitchFamily="18" charset="0"/>
                        </a:rPr>
                        <a:t> </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400">
                          <a:effectLst/>
                          <a:latin typeface="Times New Roman" panose="02020603050405020304" pitchFamily="18" charset="0"/>
                          <a:ea typeface="Calibri" panose="020F0502020204030204" pitchFamily="34" charset="0"/>
                          <a:cs typeface="Times New Roman" panose="02020603050405020304" pitchFamily="18" charset="0"/>
                        </a:rPr>
                        <a:t> </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4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09134652"/>
                  </a:ext>
                </a:extLst>
              </a:tr>
              <a:tr h="187424">
                <a:tc>
                  <a:txBody>
                    <a:bodyPr/>
                    <a:lstStyle/>
                    <a:p>
                      <a:pPr marL="0" marR="0">
                        <a:lnSpc>
                          <a:spcPct val="115000"/>
                        </a:lnSpc>
                        <a:spcBef>
                          <a:spcPts val="0"/>
                        </a:spcBef>
                        <a:spcAft>
                          <a:spcPts val="0"/>
                        </a:spcAft>
                      </a:pPr>
                      <a:r>
                        <a:rPr lang="en-US" sz="1100" b="1" u="sng" dirty="0">
                          <a:effectLst/>
                          <a:latin typeface="Times New Roman" panose="02020603050405020304" pitchFamily="18" charset="0"/>
                          <a:ea typeface="Calibri" panose="020F0502020204030204" pitchFamily="34" charset="0"/>
                          <a:cs typeface="Times New Roman" panose="02020603050405020304" pitchFamily="18" charset="0"/>
                        </a:rPr>
                        <a:t>Process</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BA4"/>
                    </a:solidFill>
                  </a:tcPr>
                </a:tc>
                <a:tc>
                  <a:txBody>
                    <a:bodyPr/>
                    <a:lstStyle/>
                    <a:p>
                      <a:pPr marL="0" marR="0">
                        <a:lnSpc>
                          <a:spcPct val="115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Confidential</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BA4"/>
                    </a:solidFill>
                  </a:tcPr>
                </a:tc>
                <a:tc>
                  <a:txBody>
                    <a:bodyPr/>
                    <a:lstStyle/>
                    <a:p>
                      <a:pPr marL="0" marR="0">
                        <a:lnSpc>
                          <a:spcPct val="115000"/>
                        </a:lnSpc>
                        <a:spcBef>
                          <a:spcPts val="0"/>
                        </a:spcBef>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Not Confidential</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marL="0" marR="0">
                        <a:lnSpc>
                          <a:spcPct val="115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Not Confidential</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BA4"/>
                    </a:solidFill>
                  </a:tcPr>
                </a:tc>
                <a:tc>
                  <a:txBody>
                    <a:bodyPr/>
                    <a:lstStyle/>
                    <a:p>
                      <a:pPr marL="0" marR="0">
                        <a:lnSpc>
                          <a:spcPct val="115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Not Confidential</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BA4"/>
                    </a:solidFill>
                  </a:tcPr>
                </a:tc>
                <a:extLst>
                  <a:ext uri="{0D108BD9-81ED-4DB2-BD59-A6C34878D82A}">
                    <a16:rowId xmlns:a16="http://schemas.microsoft.com/office/drawing/2014/main" xmlns="" val="485375865"/>
                  </a:ext>
                </a:extLst>
              </a:tr>
              <a:tr h="562273">
                <a:tc>
                  <a:txBody>
                    <a:bodyPr/>
                    <a:lstStyle/>
                    <a:p>
                      <a:pPr marL="0" marR="0">
                        <a:lnSpc>
                          <a:spcPct val="115000"/>
                        </a:lnSpc>
                        <a:spcBef>
                          <a:spcPts val="0"/>
                        </a:spcBef>
                        <a:spcAft>
                          <a:spcPts val="0"/>
                        </a:spcAft>
                      </a:pPr>
                      <a:r>
                        <a:rPr lang="en-US" sz="1100" b="1"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BA4"/>
                    </a:solidFill>
                  </a:tcPr>
                </a:tc>
                <a:tc>
                  <a:txBody>
                    <a:bodyPr/>
                    <a:lstStyle/>
                    <a:p>
                      <a:pPr marL="0" marR="0">
                        <a:lnSpc>
                          <a:spcPct val="115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Appointment ends with parties’ agreement or impasse</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BA4"/>
                    </a:solidFill>
                  </a:tcPr>
                </a:tc>
                <a:tc>
                  <a:txBody>
                    <a:bodyPr/>
                    <a:lstStyle/>
                    <a:p>
                      <a:pPr marL="0" marR="0">
                        <a:lnSpc>
                          <a:spcPct val="115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Appointment ends with report to court or as otherwise set by court order</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BA4"/>
                    </a:solidFill>
                  </a:tcPr>
                </a:tc>
                <a:tc>
                  <a:txBody>
                    <a:bodyPr/>
                    <a:lstStyle/>
                    <a:p>
                      <a:pPr marL="0" marR="0">
                        <a:lnSpc>
                          <a:spcPct val="115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Appointed for up to 24 months; may be renewed.</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BA4"/>
                    </a:solidFill>
                  </a:tcPr>
                </a:tc>
                <a:tc>
                  <a:txBody>
                    <a:bodyPr/>
                    <a:lstStyle/>
                    <a:p>
                      <a:pPr marL="0" marR="0">
                        <a:lnSpc>
                          <a:spcPct val="115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Appointed for up to 3 years; may be renewed.</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BA4"/>
                    </a:solidFill>
                  </a:tcPr>
                </a:tc>
                <a:extLst>
                  <a:ext uri="{0D108BD9-81ED-4DB2-BD59-A6C34878D82A}">
                    <a16:rowId xmlns:a16="http://schemas.microsoft.com/office/drawing/2014/main" xmlns="" val="1816448258"/>
                  </a:ext>
                </a:extLst>
              </a:tr>
              <a:tr h="562273">
                <a:tc>
                  <a:txBody>
                    <a:bodyPr/>
                    <a:lstStyle/>
                    <a:p>
                      <a:pPr marL="0" marR="0">
                        <a:lnSpc>
                          <a:spcPct val="115000"/>
                        </a:lnSpc>
                        <a:spcBef>
                          <a:spcPts val="0"/>
                        </a:spcBef>
                        <a:spcAft>
                          <a:spcPts val="0"/>
                        </a:spcAft>
                      </a:pPr>
                      <a:r>
                        <a:rPr lang="en-US" sz="1100" b="1"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BA4"/>
                    </a:solidFill>
                  </a:tcPr>
                </a:tc>
                <a:tc>
                  <a:txBody>
                    <a:bodyPr/>
                    <a:lstStyle/>
                    <a:p>
                      <a:pPr marL="0" marR="0">
                        <a:lnSpc>
                          <a:spcPct val="115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Write up parties’ agreement; if none, terminate process and return matter to court.</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BA4"/>
                    </a:solidFill>
                  </a:tcPr>
                </a:tc>
                <a:tc>
                  <a:txBody>
                    <a:bodyPr/>
                    <a:lstStyle/>
                    <a:p>
                      <a:pPr marL="0" marR="0">
                        <a:lnSpc>
                          <a:spcPct val="115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Write reports to the court, in preparation for trial/hearing</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BA4"/>
                    </a:solidFill>
                  </a:tcPr>
                </a:tc>
                <a:tc>
                  <a:txBody>
                    <a:bodyPr/>
                    <a:lstStyle/>
                    <a:p>
                      <a:pPr marL="0" marR="0">
                        <a:lnSpc>
                          <a:spcPct val="115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Write reports or recommendations to court</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BA4"/>
                    </a:solidFill>
                  </a:tcPr>
                </a:tc>
                <a:tc>
                  <a:txBody>
                    <a:bodyPr/>
                    <a:lstStyle/>
                    <a:p>
                      <a:pPr marL="0" marR="0">
                        <a:lnSpc>
                          <a:spcPct val="115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Write reports or recommendations to court</a:t>
                      </a:r>
                    </a:p>
                  </a:txBody>
                  <a:tcPr marL="31246" marR="31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BA4"/>
                    </a:solidFill>
                  </a:tcPr>
                </a:tc>
                <a:extLst>
                  <a:ext uri="{0D108BD9-81ED-4DB2-BD59-A6C34878D82A}">
                    <a16:rowId xmlns:a16="http://schemas.microsoft.com/office/drawing/2014/main" xmlns="" val="1471402877"/>
                  </a:ext>
                </a:extLst>
              </a:tr>
            </a:tbl>
          </a:graphicData>
        </a:graphic>
      </p:graphicFrame>
    </p:spTree>
    <p:extLst>
      <p:ext uri="{BB962C8B-B14F-4D97-AF65-F5344CB8AC3E}">
        <p14:creationId xmlns:p14="http://schemas.microsoft.com/office/powerpoint/2010/main" val="2134005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66651" y="2648845"/>
            <a:ext cx="10772775" cy="1658198"/>
          </a:xfrm>
        </p:spPr>
        <p:txBody>
          <a:bodyPr/>
          <a:lstStyle/>
          <a:p>
            <a:pPr algn="ctr"/>
            <a:r>
              <a:rPr lang="en-US" b="1" dirty="0">
                <a:solidFill>
                  <a:srgbClr val="CB940A"/>
                </a:solidFill>
                <a:latin typeface="Times New Roman" panose="02020603050405020304" pitchFamily="18" charset="0"/>
                <a:cs typeface="Times New Roman" panose="02020603050405020304" pitchFamily="18" charset="0"/>
              </a:rPr>
              <a:t>Kansas Supreme Court Rules</a:t>
            </a:r>
            <a:br>
              <a:rPr lang="en-US" b="1" dirty="0">
                <a:solidFill>
                  <a:srgbClr val="CB940A"/>
                </a:solidFill>
                <a:latin typeface="Times New Roman" panose="02020603050405020304" pitchFamily="18" charset="0"/>
                <a:cs typeface="Times New Roman" panose="02020603050405020304" pitchFamily="18" charset="0"/>
              </a:rPr>
            </a:br>
            <a:r>
              <a:rPr lang="en-US" b="1" dirty="0">
                <a:solidFill>
                  <a:srgbClr val="CB940A"/>
                </a:solidFill>
                <a:latin typeface="Times New Roman" panose="02020603050405020304" pitchFamily="18" charset="0"/>
                <a:cs typeface="Times New Roman" panose="02020603050405020304" pitchFamily="18" charset="0"/>
              </a:rPr>
              <a:t> 905-922</a:t>
            </a:r>
          </a:p>
        </p:txBody>
      </p:sp>
    </p:spTree>
    <p:extLst>
      <p:ext uri="{BB962C8B-B14F-4D97-AF65-F5344CB8AC3E}">
        <p14:creationId xmlns:p14="http://schemas.microsoft.com/office/powerpoint/2010/main" val="1336969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CE1E93-5E61-424D-876A-E2FE9F7D663E}"/>
              </a:ext>
            </a:extLst>
          </p:cNvPr>
          <p:cNvSpPr>
            <a:spLocks noGrp="1"/>
          </p:cNvSpPr>
          <p:nvPr>
            <p:ph type="title"/>
          </p:nvPr>
        </p:nvSpPr>
        <p:spPr>
          <a:xfrm>
            <a:off x="353504" y="257119"/>
            <a:ext cx="11345159" cy="985981"/>
          </a:xfrm>
        </p:spPr>
        <p:txBody>
          <a:bodyPr>
            <a:normAutofit/>
          </a:bodyPr>
          <a:lstStyle/>
          <a:p>
            <a:pPr algn="ctr"/>
            <a:r>
              <a:rPr lang="en-US" sz="4000" b="1" dirty="0">
                <a:solidFill>
                  <a:srgbClr val="CB940A"/>
                </a:solidFill>
                <a:latin typeface="Times New Roman" panose="02020603050405020304" pitchFamily="18" charset="0"/>
                <a:cs typeface="Times New Roman" panose="02020603050405020304" pitchFamily="18" charset="0"/>
              </a:rPr>
              <a:t>Rule 905 - Prefatory Rule</a:t>
            </a:r>
          </a:p>
        </p:txBody>
      </p:sp>
      <p:sp>
        <p:nvSpPr>
          <p:cNvPr id="3" name="Content Placeholder 2">
            <a:extLst>
              <a:ext uri="{FF2B5EF4-FFF2-40B4-BE49-F238E27FC236}">
                <a16:creationId xmlns:a16="http://schemas.microsoft.com/office/drawing/2014/main" xmlns="" id="{6A962E61-BE91-4A38-97D4-625FE85491CF}"/>
              </a:ext>
            </a:extLst>
          </p:cNvPr>
          <p:cNvSpPr>
            <a:spLocks noGrp="1"/>
          </p:cNvSpPr>
          <p:nvPr>
            <p:ph idx="1"/>
          </p:nvPr>
        </p:nvSpPr>
        <p:spPr>
          <a:xfrm>
            <a:off x="353503" y="1243101"/>
            <a:ext cx="11345159" cy="5317956"/>
          </a:xfrm>
        </p:spPr>
        <p:txBody>
          <a:bodyPr>
            <a:normAutofit/>
          </a:bodyPr>
          <a:lstStyle/>
          <a:p>
            <a:pPr>
              <a:buFont typeface="Courier New" panose="02070309020205020404" pitchFamily="49" charset="0"/>
              <a:buChar char="o"/>
            </a:pPr>
            <a:r>
              <a:rPr lang="en-US" sz="2800" dirty="0">
                <a:solidFill>
                  <a:srgbClr val="CB940A"/>
                </a:solidFill>
                <a:latin typeface="Times New Roman" panose="02020603050405020304" pitchFamily="18" charset="0"/>
                <a:cs typeface="Times New Roman" panose="02020603050405020304" pitchFamily="18" charset="0"/>
              </a:rPr>
              <a:t>  Dispute Resolution Rules apply to:</a:t>
            </a:r>
          </a:p>
          <a:p>
            <a:pPr>
              <a:buFont typeface="Courier New" panose="02070309020205020404" pitchFamily="49" charset="0"/>
              <a:buChar char="o"/>
            </a:pPr>
            <a:endParaRPr lang="en-US" dirty="0">
              <a:solidFill>
                <a:srgbClr val="CB940A"/>
              </a:solidFill>
              <a:latin typeface="Times New Roman" panose="02020603050405020304" pitchFamily="18" charset="0"/>
              <a:cs typeface="Times New Roman" panose="02020603050405020304" pitchFamily="18" charset="0"/>
            </a:endParaRPr>
          </a:p>
          <a:p>
            <a:pPr marL="914400" lvl="1" indent="-519113">
              <a:buFont typeface="Wingdings" panose="05000000000000000000" pitchFamily="2" charset="2"/>
              <a:buChar char="ü"/>
            </a:pPr>
            <a:r>
              <a:rPr lang="en-US" i="0" dirty="0">
                <a:solidFill>
                  <a:srgbClr val="CB940A"/>
                </a:solidFill>
                <a:latin typeface="Times New Roman" panose="02020603050405020304" pitchFamily="18" charset="0"/>
                <a:cs typeface="Times New Roman" panose="02020603050405020304" pitchFamily="18" charset="0"/>
              </a:rPr>
              <a:t>Any individual or program seeking “approval” by the Supreme Court to provide court-ordered dispute resolution services, mentoring, training, or continuing dispute resolution education under the dispute resolution rules.</a:t>
            </a:r>
          </a:p>
          <a:p>
            <a:pPr lvl="1">
              <a:buFont typeface="Wingdings" panose="05000000000000000000" pitchFamily="2" charset="2"/>
              <a:buChar char="ü"/>
            </a:pPr>
            <a:endParaRPr lang="en-US" i="0" dirty="0">
              <a:solidFill>
                <a:srgbClr val="CB940A"/>
              </a:solidFill>
              <a:latin typeface="Times New Roman" panose="02020603050405020304" pitchFamily="18" charset="0"/>
              <a:cs typeface="Times New Roman" panose="02020603050405020304" pitchFamily="18" charset="0"/>
            </a:endParaRPr>
          </a:p>
          <a:p>
            <a:pPr marL="914400" lvl="1" indent="-519113">
              <a:buFont typeface="Wingdings" panose="05000000000000000000" pitchFamily="2" charset="2"/>
              <a:buChar char="ü"/>
            </a:pPr>
            <a:r>
              <a:rPr lang="en-US" i="0" dirty="0">
                <a:solidFill>
                  <a:srgbClr val="CB940A"/>
                </a:solidFill>
                <a:latin typeface="Times New Roman" panose="02020603050405020304" pitchFamily="18" charset="0"/>
                <a:cs typeface="Times New Roman" panose="02020603050405020304" pitchFamily="18" charset="0"/>
              </a:rPr>
              <a:t>Every “approved” individual or program (e.g., CDRE requirements, ethics, renewal of approval, complaints).</a:t>
            </a:r>
          </a:p>
          <a:p>
            <a:pPr marL="4572" lvl="1" indent="0">
              <a:buNone/>
            </a:pPr>
            <a:endParaRPr lang="en-US" i="0" dirty="0">
              <a:solidFill>
                <a:srgbClr val="CB940A"/>
              </a:solidFill>
              <a:latin typeface="Times New Roman" panose="02020603050405020304" pitchFamily="18" charset="0"/>
              <a:cs typeface="Times New Roman" panose="02020603050405020304" pitchFamily="18" charset="0"/>
            </a:endParaRPr>
          </a:p>
          <a:p>
            <a:pPr marL="914400" lvl="1" indent="-519113">
              <a:buFont typeface="Wingdings" panose="05000000000000000000" pitchFamily="2" charset="2"/>
              <a:buChar char="ü"/>
            </a:pPr>
            <a:r>
              <a:rPr lang="en-US" i="0" dirty="0">
                <a:solidFill>
                  <a:srgbClr val="CB940A"/>
                </a:solidFill>
                <a:latin typeface="Times New Roman" panose="02020603050405020304" pitchFamily="18" charset="0"/>
                <a:cs typeface="Times New Roman" panose="02020603050405020304" pitchFamily="18" charset="0"/>
              </a:rPr>
              <a:t>Any dispute (other than litigation) referred by a court.</a:t>
            </a:r>
          </a:p>
          <a:p>
            <a:pPr marL="530352" lvl="1" indent="0">
              <a:buNone/>
            </a:pPr>
            <a:endParaRPr lang="en-US" i="0" dirty="0">
              <a:solidFill>
                <a:srgbClr val="CB940A"/>
              </a:solidFill>
              <a:latin typeface="Times New Roman" panose="02020603050405020304" pitchFamily="18" charset="0"/>
              <a:cs typeface="Times New Roman" panose="02020603050405020304" pitchFamily="18" charset="0"/>
            </a:endParaRPr>
          </a:p>
          <a:p>
            <a:pPr marL="395288" indent="-395288">
              <a:buFont typeface="Courier New" panose="02070309020205020404" pitchFamily="49" charset="0"/>
              <a:buChar char="o"/>
            </a:pPr>
            <a:r>
              <a:rPr lang="en-US" sz="2800" dirty="0">
                <a:solidFill>
                  <a:srgbClr val="CB940A"/>
                </a:solidFill>
                <a:latin typeface="Times New Roman" panose="02020603050405020304" pitchFamily="18" charset="0"/>
                <a:cs typeface="Times New Roman" panose="02020603050405020304" pitchFamily="18" charset="0"/>
              </a:rPr>
              <a:t>Director of Dispute Resolution may require use of </a:t>
            </a:r>
            <a:r>
              <a:rPr lang="en-US" sz="2800" b="1" dirty="0">
                <a:solidFill>
                  <a:srgbClr val="CB940A"/>
                </a:solidFill>
                <a:latin typeface="Times New Roman" panose="02020603050405020304" pitchFamily="18" charset="0"/>
                <a:cs typeface="Times New Roman" panose="02020603050405020304" pitchFamily="18" charset="0"/>
              </a:rPr>
              <a:t>standardized forms </a:t>
            </a:r>
            <a:r>
              <a:rPr lang="en-US" sz="2800" dirty="0">
                <a:solidFill>
                  <a:srgbClr val="CB940A"/>
                </a:solidFill>
                <a:latin typeface="Times New Roman" panose="02020603050405020304" pitchFamily="18" charset="0"/>
                <a:cs typeface="Times New Roman" panose="02020603050405020304" pitchFamily="18" charset="0"/>
              </a:rPr>
              <a:t>to implement the rules.</a:t>
            </a:r>
          </a:p>
        </p:txBody>
      </p:sp>
    </p:spTree>
    <p:extLst>
      <p:ext uri="{BB962C8B-B14F-4D97-AF65-F5344CB8AC3E}">
        <p14:creationId xmlns:p14="http://schemas.microsoft.com/office/powerpoint/2010/main" val="3863798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CE1E93-5E61-424D-876A-E2FE9F7D663E}"/>
              </a:ext>
            </a:extLst>
          </p:cNvPr>
          <p:cNvSpPr>
            <a:spLocks noGrp="1"/>
          </p:cNvSpPr>
          <p:nvPr>
            <p:ph type="title"/>
          </p:nvPr>
        </p:nvSpPr>
        <p:spPr>
          <a:xfrm>
            <a:off x="377071" y="313680"/>
            <a:ext cx="11217897" cy="985981"/>
          </a:xfrm>
        </p:spPr>
        <p:txBody>
          <a:bodyPr>
            <a:normAutofit/>
          </a:bodyPr>
          <a:lstStyle/>
          <a:p>
            <a:pPr algn="ctr"/>
            <a:r>
              <a:rPr lang="en-US" sz="3800" b="1" dirty="0">
                <a:solidFill>
                  <a:srgbClr val="CB940A"/>
                </a:solidFill>
                <a:latin typeface="Times New Roman" panose="02020603050405020304" pitchFamily="18" charset="0"/>
                <a:cs typeface="Times New Roman" panose="02020603050405020304" pitchFamily="18" charset="0"/>
              </a:rPr>
              <a:t>Rule 906 - Definitions</a:t>
            </a:r>
          </a:p>
        </p:txBody>
      </p:sp>
      <p:sp>
        <p:nvSpPr>
          <p:cNvPr id="3" name="Content Placeholder 2">
            <a:extLst>
              <a:ext uri="{FF2B5EF4-FFF2-40B4-BE49-F238E27FC236}">
                <a16:creationId xmlns:a16="http://schemas.microsoft.com/office/drawing/2014/main" xmlns="" id="{6A962E61-BE91-4A38-97D4-625FE85491CF}"/>
              </a:ext>
            </a:extLst>
          </p:cNvPr>
          <p:cNvSpPr>
            <a:spLocks noGrp="1"/>
          </p:cNvSpPr>
          <p:nvPr>
            <p:ph idx="1"/>
          </p:nvPr>
        </p:nvSpPr>
        <p:spPr>
          <a:xfrm>
            <a:off x="471340" y="1431636"/>
            <a:ext cx="11274458" cy="5157700"/>
          </a:xfrm>
        </p:spPr>
        <p:txBody>
          <a:bodyPr>
            <a:normAutofit/>
          </a:bodyPr>
          <a:lstStyle/>
          <a:p>
            <a:pPr marL="395288" indent="-395288">
              <a:buFont typeface="Courier New" panose="02070309020205020404" pitchFamily="49" charset="0"/>
              <a:buChar char="o"/>
            </a:pPr>
            <a:r>
              <a:rPr lang="en-US" sz="2800" dirty="0">
                <a:solidFill>
                  <a:srgbClr val="CB940A"/>
                </a:solidFill>
                <a:latin typeface="Times New Roman" panose="02020603050405020304" pitchFamily="18" charset="0"/>
                <a:cs typeface="Times New Roman" panose="02020603050405020304" pitchFamily="18" charset="0"/>
              </a:rPr>
              <a:t>Includes only those dispute resolution processes that are </a:t>
            </a:r>
            <a:r>
              <a:rPr lang="en-US" sz="2800" b="1" dirty="0">
                <a:solidFill>
                  <a:srgbClr val="CB940A"/>
                </a:solidFill>
                <a:latin typeface="Times New Roman" panose="02020603050405020304" pitchFamily="18" charset="0"/>
                <a:cs typeface="Times New Roman" panose="02020603050405020304" pitchFamily="18" charset="0"/>
              </a:rPr>
              <a:t>specifically addressed</a:t>
            </a:r>
            <a:r>
              <a:rPr lang="en-US" sz="2800" dirty="0">
                <a:solidFill>
                  <a:srgbClr val="CB940A"/>
                </a:solidFill>
                <a:latin typeface="Times New Roman" panose="02020603050405020304" pitchFamily="18" charset="0"/>
                <a:cs typeface="Times New Roman" panose="02020603050405020304" pitchFamily="18" charset="0"/>
              </a:rPr>
              <a:t> in the rules.</a:t>
            </a:r>
          </a:p>
          <a:p>
            <a:pPr marL="0" indent="0">
              <a:buNone/>
            </a:pPr>
            <a:endParaRPr lang="en-US" sz="2800" dirty="0">
              <a:solidFill>
                <a:srgbClr val="CB940A"/>
              </a:solidFill>
              <a:latin typeface="Times New Roman" panose="02020603050405020304" pitchFamily="18" charset="0"/>
              <a:cs typeface="Times New Roman" panose="02020603050405020304" pitchFamily="18" charset="0"/>
            </a:endParaRPr>
          </a:p>
          <a:p>
            <a:pPr marL="914400" lvl="1" indent="-574675">
              <a:buFont typeface="Wingdings" panose="05000000000000000000" pitchFamily="2" charset="2"/>
              <a:buChar char="ü"/>
            </a:pPr>
            <a:r>
              <a:rPr lang="en-US" b="1" i="0" dirty="0">
                <a:solidFill>
                  <a:srgbClr val="CB940A"/>
                </a:solidFill>
                <a:latin typeface="Times New Roman" panose="02020603050405020304" pitchFamily="18" charset="0"/>
                <a:cs typeface="Times New Roman" panose="02020603050405020304" pitchFamily="18" charset="0"/>
              </a:rPr>
              <a:t>No longer includes </a:t>
            </a:r>
            <a:r>
              <a:rPr lang="en-US" i="0" dirty="0">
                <a:solidFill>
                  <a:srgbClr val="CB940A"/>
                </a:solidFill>
                <a:latin typeface="Times New Roman" panose="02020603050405020304" pitchFamily="18" charset="0"/>
                <a:cs typeface="Times New Roman" panose="02020603050405020304" pitchFamily="18" charset="0"/>
              </a:rPr>
              <a:t>“</a:t>
            </a:r>
            <a:r>
              <a:rPr lang="en-US" b="1" i="0" dirty="0">
                <a:solidFill>
                  <a:srgbClr val="CB940A"/>
                </a:solidFill>
                <a:latin typeface="Times New Roman" panose="02020603050405020304" pitchFamily="18" charset="0"/>
                <a:cs typeface="Times New Roman" panose="02020603050405020304" pitchFamily="18" charset="0"/>
              </a:rPr>
              <a:t>arbitration</a:t>
            </a:r>
            <a:r>
              <a:rPr lang="en-US" i="0" dirty="0">
                <a:solidFill>
                  <a:srgbClr val="CB940A"/>
                </a:solidFill>
                <a:latin typeface="Times New Roman" panose="02020603050405020304" pitchFamily="18" charset="0"/>
                <a:cs typeface="Times New Roman" panose="02020603050405020304" pitchFamily="18" charset="0"/>
              </a:rPr>
              <a:t>,” “</a:t>
            </a:r>
            <a:r>
              <a:rPr lang="en-US" b="1" i="0" dirty="0">
                <a:solidFill>
                  <a:srgbClr val="CB940A"/>
                </a:solidFill>
                <a:latin typeface="Times New Roman" panose="02020603050405020304" pitchFamily="18" charset="0"/>
                <a:cs typeface="Times New Roman" panose="02020603050405020304" pitchFamily="18" charset="0"/>
              </a:rPr>
              <a:t>mini trial</a:t>
            </a:r>
            <a:r>
              <a:rPr lang="en-US" i="0" dirty="0">
                <a:solidFill>
                  <a:srgbClr val="CB940A"/>
                </a:solidFill>
                <a:latin typeface="Times New Roman" panose="02020603050405020304" pitchFamily="18" charset="0"/>
                <a:cs typeface="Times New Roman" panose="02020603050405020304" pitchFamily="18" charset="0"/>
              </a:rPr>
              <a:t>,” “</a:t>
            </a:r>
            <a:r>
              <a:rPr lang="en-US" b="1" i="0" dirty="0">
                <a:solidFill>
                  <a:srgbClr val="CB940A"/>
                </a:solidFill>
                <a:latin typeface="Times New Roman" panose="02020603050405020304" pitchFamily="18" charset="0"/>
                <a:cs typeface="Times New Roman" panose="02020603050405020304" pitchFamily="18" charset="0"/>
              </a:rPr>
              <a:t>neutral evaluation</a:t>
            </a:r>
            <a:r>
              <a:rPr lang="en-US" i="0" dirty="0">
                <a:solidFill>
                  <a:srgbClr val="CB940A"/>
                </a:solidFill>
                <a:latin typeface="Times New Roman" panose="02020603050405020304" pitchFamily="18" charset="0"/>
                <a:cs typeface="Times New Roman" panose="02020603050405020304" pitchFamily="18" charset="0"/>
              </a:rPr>
              <a:t>,” </a:t>
            </a:r>
            <a:r>
              <a:rPr lang="en-US" b="1" i="0" dirty="0">
                <a:solidFill>
                  <a:srgbClr val="CB940A"/>
                </a:solidFill>
                <a:latin typeface="Times New Roman" panose="02020603050405020304" pitchFamily="18" charset="0"/>
                <a:cs typeface="Times New Roman" panose="02020603050405020304" pitchFamily="18" charset="0"/>
              </a:rPr>
              <a:t>settlement </a:t>
            </a:r>
            <a:r>
              <a:rPr lang="en-US" i="0" dirty="0">
                <a:solidFill>
                  <a:srgbClr val="CB940A"/>
                </a:solidFill>
                <a:latin typeface="Times New Roman" panose="02020603050405020304" pitchFamily="18" charset="0"/>
                <a:cs typeface="Times New Roman" panose="02020603050405020304" pitchFamily="18" charset="0"/>
              </a:rPr>
              <a:t>or “</a:t>
            </a:r>
            <a:r>
              <a:rPr lang="en-US" b="1" i="0" dirty="0">
                <a:solidFill>
                  <a:srgbClr val="CB940A"/>
                </a:solidFill>
                <a:latin typeface="Times New Roman" panose="02020603050405020304" pitchFamily="18" charset="0"/>
                <a:cs typeface="Times New Roman" panose="02020603050405020304" pitchFamily="18" charset="0"/>
              </a:rPr>
              <a:t>summary jury trial</a:t>
            </a:r>
            <a:r>
              <a:rPr lang="en-US" i="0" dirty="0">
                <a:solidFill>
                  <a:srgbClr val="CB940A"/>
                </a:solidFill>
                <a:latin typeface="Times New Roman" panose="02020603050405020304" pitchFamily="18" charset="0"/>
                <a:cs typeface="Times New Roman" panose="02020603050405020304" pitchFamily="18" charset="0"/>
              </a:rPr>
              <a:t>” (though these are all mentioned in the Dispute Resolution Act).</a:t>
            </a:r>
          </a:p>
          <a:p>
            <a:pPr marL="914400" lvl="1" indent="-574675">
              <a:buFont typeface="Wingdings" panose="05000000000000000000" pitchFamily="2" charset="2"/>
              <a:buChar char="ü"/>
            </a:pPr>
            <a:endParaRPr lang="en-US" i="0" dirty="0">
              <a:solidFill>
                <a:srgbClr val="CB940A"/>
              </a:solidFill>
              <a:latin typeface="Times New Roman" panose="02020603050405020304" pitchFamily="18" charset="0"/>
              <a:cs typeface="Times New Roman" panose="02020603050405020304" pitchFamily="18" charset="0"/>
            </a:endParaRPr>
          </a:p>
          <a:p>
            <a:pPr marL="914400" lvl="1" indent="-574675">
              <a:buFont typeface="Wingdings" panose="05000000000000000000" pitchFamily="2" charset="2"/>
              <a:buChar char="ü"/>
            </a:pPr>
            <a:r>
              <a:rPr lang="en-US" b="1" i="0" dirty="0">
                <a:solidFill>
                  <a:srgbClr val="CB940A"/>
                </a:solidFill>
                <a:latin typeface="Times New Roman" panose="02020603050405020304" pitchFamily="18" charset="0"/>
                <a:cs typeface="Times New Roman" panose="02020603050405020304" pitchFamily="18" charset="0"/>
              </a:rPr>
              <a:t>Adds </a:t>
            </a:r>
            <a:r>
              <a:rPr lang="en-US" i="0" dirty="0">
                <a:solidFill>
                  <a:srgbClr val="CB940A"/>
                </a:solidFill>
                <a:latin typeface="Times New Roman" panose="02020603050405020304" pitchFamily="18" charset="0"/>
                <a:cs typeface="Times New Roman" panose="02020603050405020304" pitchFamily="18" charset="0"/>
              </a:rPr>
              <a:t>dispute resolution processes not previously included: “</a:t>
            </a:r>
            <a:r>
              <a:rPr lang="en-US" b="1" i="0" dirty="0">
                <a:solidFill>
                  <a:srgbClr val="CB940A"/>
                </a:solidFill>
                <a:latin typeface="Times New Roman" panose="02020603050405020304" pitchFamily="18" charset="0"/>
                <a:cs typeface="Times New Roman" panose="02020603050405020304" pitchFamily="18" charset="0"/>
              </a:rPr>
              <a:t>domestic conciliation</a:t>
            </a:r>
            <a:r>
              <a:rPr lang="en-US" i="0" dirty="0">
                <a:solidFill>
                  <a:srgbClr val="CB940A"/>
                </a:solidFill>
                <a:latin typeface="Times New Roman" panose="02020603050405020304" pitchFamily="18" charset="0"/>
                <a:cs typeface="Times New Roman" panose="02020603050405020304" pitchFamily="18" charset="0"/>
              </a:rPr>
              <a:t>,” “</a:t>
            </a:r>
            <a:r>
              <a:rPr lang="en-US" b="1" i="0" dirty="0">
                <a:solidFill>
                  <a:srgbClr val="CB940A"/>
                </a:solidFill>
                <a:latin typeface="Times New Roman" panose="02020603050405020304" pitchFamily="18" charset="0"/>
                <a:cs typeface="Times New Roman" panose="02020603050405020304" pitchFamily="18" charset="0"/>
              </a:rPr>
              <a:t>case management</a:t>
            </a:r>
            <a:r>
              <a:rPr lang="en-US" i="0" dirty="0">
                <a:solidFill>
                  <a:srgbClr val="CB940A"/>
                </a:solidFill>
                <a:latin typeface="Times New Roman" panose="02020603050405020304" pitchFamily="18" charset="0"/>
                <a:cs typeface="Times New Roman" panose="02020603050405020304" pitchFamily="18" charset="0"/>
              </a:rPr>
              <a:t>,” “</a:t>
            </a:r>
            <a:r>
              <a:rPr lang="en-US" b="1" i="0" dirty="0">
                <a:solidFill>
                  <a:srgbClr val="CB940A"/>
                </a:solidFill>
                <a:latin typeface="Times New Roman" panose="02020603050405020304" pitchFamily="18" charset="0"/>
                <a:cs typeface="Times New Roman" panose="02020603050405020304" pitchFamily="18" charset="0"/>
              </a:rPr>
              <a:t>limited case management</a:t>
            </a:r>
            <a:r>
              <a:rPr lang="en-US" i="0" dirty="0">
                <a:solidFill>
                  <a:srgbClr val="CB940A"/>
                </a:solidFill>
                <a:latin typeface="Times New Roman" panose="02020603050405020304" pitchFamily="18" charset="0"/>
                <a:cs typeface="Times New Roman" panose="02020603050405020304" pitchFamily="18" charset="0"/>
              </a:rPr>
              <a:t>,” and “</a:t>
            </a:r>
            <a:r>
              <a:rPr lang="en-US" b="1" i="0" dirty="0">
                <a:solidFill>
                  <a:srgbClr val="CB940A"/>
                </a:solidFill>
                <a:latin typeface="Times New Roman" panose="02020603050405020304" pitchFamily="18" charset="0"/>
                <a:cs typeface="Times New Roman" panose="02020603050405020304" pitchFamily="18" charset="0"/>
              </a:rPr>
              <a:t>parent coordination</a:t>
            </a:r>
            <a:r>
              <a:rPr lang="en-US" i="0" dirty="0">
                <a:solidFill>
                  <a:srgbClr val="CB940A"/>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032209745"/>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xmlns=""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TM03457491[[fn=Metropolitan]]</Template>
  <TotalTime>8635</TotalTime>
  <Words>5722</Words>
  <Application>Microsoft Office PowerPoint</Application>
  <PresentationFormat>Custom</PresentationFormat>
  <Paragraphs>573</Paragraphs>
  <Slides>36</Slides>
  <Notes>36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Metropolitan</vt:lpstr>
      <vt:lpstr>Overview &amp; Highlights: New Kansas Supreme Court Rules Relating to Dispute Resolution  Supreme Court Rules 905-922  Advisory Council on Dispute Resolution </vt:lpstr>
      <vt:lpstr>History of Kansas Statutory &amp; Related Dispute Resolution Rules</vt:lpstr>
      <vt:lpstr>History of Kansas Statutory &amp; Related Dispute Resolution Rules</vt:lpstr>
      <vt:lpstr>Major Modifications</vt:lpstr>
      <vt:lpstr>Major Modifications</vt:lpstr>
      <vt:lpstr>Comparison Of Domestic Dispute Resolution Processes</vt:lpstr>
      <vt:lpstr>Kansas Supreme Court Rules  905-922</vt:lpstr>
      <vt:lpstr>Rule 905 - Prefatory Rule</vt:lpstr>
      <vt:lpstr>Rule 906 - Definitions</vt:lpstr>
      <vt:lpstr>Rule 907 - Mediation</vt:lpstr>
      <vt:lpstr>Rule 907 - Mediation</vt:lpstr>
      <vt:lpstr>Rule 908 - Domestic Conciliation</vt:lpstr>
      <vt:lpstr>Rule 908 - Domestic Conciliation</vt:lpstr>
      <vt:lpstr>Rule 909 - Parenting Coordination</vt:lpstr>
      <vt:lpstr>Rule 909 - Parenting Coordination</vt:lpstr>
      <vt:lpstr>Rule 910 - Case Management</vt:lpstr>
      <vt:lpstr>Rule 910 - Case Management</vt:lpstr>
      <vt:lpstr>Rule 911 – Approval and Renewal</vt:lpstr>
      <vt:lpstr>Rule 911 – Approval and Renewal</vt:lpstr>
      <vt:lpstr>Rule 912 – Mentor Mediator Approval and Renewal</vt:lpstr>
      <vt:lpstr>Rule 912 – Mentor Mediator Approval and Renewal</vt:lpstr>
      <vt:lpstr>Rule 913 – Program Approval and Renewal</vt:lpstr>
      <vt:lpstr>Rule 913 – Program Approval and Renewal</vt:lpstr>
      <vt:lpstr>Rule 914 – Primary Training</vt:lpstr>
      <vt:lpstr>Rule 915 – Mediation Practicum</vt:lpstr>
      <vt:lpstr>Rule 915 – Mediation Practicum</vt:lpstr>
      <vt:lpstr>Rule 916 – Continuing Dispute Resolution Education (CDRE)</vt:lpstr>
      <vt:lpstr>Rule 917 – Approval to provide Training or CDRE</vt:lpstr>
      <vt:lpstr>Rule 917 – Approval to provide Training or CDRE</vt:lpstr>
      <vt:lpstr>Rule 918 – Ethics</vt:lpstr>
      <vt:lpstr>Rule 918 – Ethics</vt:lpstr>
      <vt:lpstr>Rules 919 - 921 – Complaint Procedures</vt:lpstr>
      <vt:lpstr>Rules 922 – Immunity</vt:lpstr>
      <vt:lpstr>Advisory Council on Dispute Resolution 2019-2020</vt:lpstr>
      <vt:lpstr>Advisory Council on Dispute Resolution 2015-2019</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&amp; Highlights: New Kansas Supreme Court Rules Relating to Dispute Resolution  SC Rules 905-922</dc:title>
  <dc:creator>Kirsten Zerger</dc:creator>
  <cp:lastModifiedBy>andrew bauch</cp:lastModifiedBy>
  <cp:revision>46</cp:revision>
  <cp:lastPrinted>2019-08-15T15:29:35Z</cp:lastPrinted>
  <dcterms:created xsi:type="dcterms:W3CDTF">2019-08-04T18:09:56Z</dcterms:created>
  <dcterms:modified xsi:type="dcterms:W3CDTF">2020-01-13T17:58:25Z</dcterms:modified>
</cp:coreProperties>
</file>