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5" r:id="rId3"/>
    <p:sldId id="269" r:id="rId4"/>
    <p:sldId id="270" r:id="rId5"/>
    <p:sldId id="266" r:id="rId6"/>
    <p:sldId id="271" r:id="rId7"/>
    <p:sldId id="272" r:id="rId8"/>
    <p:sldId id="273" r:id="rId9"/>
    <p:sldId id="268" r:id="rId10"/>
    <p:sldId id="27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65530" autoAdjust="0"/>
  </p:normalViewPr>
  <p:slideViewPr>
    <p:cSldViewPr snapToGrid="0">
      <p:cViewPr varScale="1">
        <p:scale>
          <a:sx n="59" d="100"/>
          <a:sy n="59" d="100"/>
        </p:scale>
        <p:origin x="16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16B09A-F354-46B6-8E82-E42CA27E70E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BBFABA-5B8F-4280-AE97-460040824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  <a:p>
            <a:r>
              <a:rPr lang="en-US" dirty="0"/>
              <a:t>Payless way</a:t>
            </a:r>
            <a:r>
              <a:rPr lang="en-US" baseline="0" dirty="0"/>
              <a:t> – of course we can’t do things easily, need (at least) 4 different ways to offer products</a:t>
            </a:r>
          </a:p>
          <a:p>
            <a:r>
              <a:rPr lang="en-US" baseline="0" dirty="0"/>
              <a:t>Roadmap – IP 101 to cover the different types of intellectual property we own/license; focus on licenses, summary of special issues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FABA-5B8F-4280-AE97-460040824B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8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Anything capable of distinguishing</a:t>
            </a:r>
            <a:r>
              <a:rPr lang="en-US" baseline="0" dirty="0"/>
              <a:t> the source of goods and services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Trademarks protect words, names, symbols, devices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Don’t exist in a vacuum – connected to particular goods and services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Unique focus on consumer and how the</a:t>
            </a:r>
            <a:r>
              <a:rPr lang="en-US" baseline="0" dirty="0"/>
              <a:t> consumer perceives the marks</a:t>
            </a:r>
          </a:p>
          <a:p>
            <a:pPr marL="171450" indent="-171450">
              <a:buFontTx/>
              <a:buChar char="-"/>
            </a:pPr>
            <a:r>
              <a:rPr lang="en" dirty="0"/>
              <a:t>Mark importance: Symbol of goodwill – informs consumers of the quality associated with product; Distinguish between competing products (Kansas v Kansas State); Signifies goods or services coming from a single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FABA-5B8F-4280-AE97-460040824B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5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and clearance – balance</a:t>
            </a:r>
            <a:r>
              <a:rPr lang="en-US" baseline="0" dirty="0"/>
              <a:t> between business wanting descriptive and attorneys wanting things perfect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FABA-5B8F-4280-AE97-460040824B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8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Ownership – generally resides with the entity using the mark</a:t>
            </a:r>
          </a:p>
          <a:p>
            <a:endParaRPr lang="en-US" dirty="0"/>
          </a:p>
          <a:p>
            <a:r>
              <a:rPr lang="en-US" dirty="0"/>
              <a:t>® - mark</a:t>
            </a:r>
            <a:r>
              <a:rPr lang="en-US" baseline="0" dirty="0"/>
              <a:t> should be registered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FABA-5B8F-4280-AE97-460040824B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4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Copyrights</a:t>
            </a:r>
            <a:r>
              <a:rPr lang="en-US" baseline="0" dirty="0"/>
              <a:t> protect original works of authorship that are affixed in a tangible medium (</a:t>
            </a:r>
            <a:r>
              <a:rPr lang="en-US" dirty="0"/>
              <a:t>Text (must be long</a:t>
            </a:r>
            <a:r>
              <a:rPr lang="en-US" baseline="0" dirty="0"/>
              <a:t> enough to be recognizable) </a:t>
            </a:r>
            <a:r>
              <a:rPr lang="en-US" dirty="0"/>
              <a:t>, photos, music, art)</a:t>
            </a:r>
          </a:p>
          <a:p>
            <a:endParaRPr lang="en-US" dirty="0"/>
          </a:p>
          <a:p>
            <a:r>
              <a:rPr lang="en-US" dirty="0"/>
              <a:t>Shephard </a:t>
            </a:r>
            <a:r>
              <a:rPr lang="en-US" dirty="0" err="1"/>
              <a:t>Fairey</a:t>
            </a:r>
            <a:r>
              <a:rPr lang="en-US" dirty="0"/>
              <a:t> – bases</a:t>
            </a:r>
            <a:r>
              <a:rPr lang="en-US" baseline="0" dirty="0"/>
              <a:t> his iconic image on a photo taken from the AP. AP files suit – difficult balance because the image would never have been famous without </a:t>
            </a:r>
            <a:r>
              <a:rPr lang="en-US" baseline="0" dirty="0" err="1"/>
              <a:t>Fairey</a:t>
            </a:r>
            <a:r>
              <a:rPr lang="en-US" baseline="0" dirty="0"/>
              <a:t>. Provide attribution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Mad Men</a:t>
            </a:r>
          </a:p>
          <a:p>
            <a:pPr marL="171450" indent="-171450">
              <a:buFontTx/>
              <a:buChar char="-"/>
            </a:pPr>
            <a:r>
              <a:rPr lang="en-US" dirty="0"/>
              <a:t>Script</a:t>
            </a:r>
          </a:p>
          <a:p>
            <a:pPr marL="171450" indent="-171450">
              <a:buFontTx/>
              <a:buChar char="-"/>
            </a:pPr>
            <a:r>
              <a:rPr lang="en-US" dirty="0"/>
              <a:t>Cameraperson</a:t>
            </a:r>
          </a:p>
          <a:p>
            <a:pPr marL="171450" indent="-171450">
              <a:buFontTx/>
              <a:buChar char="-"/>
            </a:pPr>
            <a:r>
              <a:rPr lang="en-US" dirty="0"/>
              <a:t>Music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Term is currently 95 years from publication (basically offered for sale)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FABA-5B8F-4280-AE97-460040824B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Owner is author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Exception</a:t>
            </a:r>
            <a:r>
              <a:rPr lang="en" sz="1200" b="0" i="0" u="none" strike="noStrike" cap="non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is stuff generated in scope of employment; 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Work for hire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1200" b="0" i="0" u="none" strike="noStrike" cap="none" dirty="0">
              <a:solidFill>
                <a:schemeClr val="dk1"/>
              </a:solidFill>
              <a:latin typeface="+mn-lt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Registration</a:t>
            </a:r>
            <a:r>
              <a:rPr lang="en" sz="1200" b="0" i="0" u="none" strike="noStrike" cap="none" baseline="0" dirty="0">
                <a:solidFill>
                  <a:schemeClr val="dk1"/>
                </a:solidFill>
                <a:latin typeface="+mn-lt"/>
                <a:sym typeface="Calibri"/>
              </a:rPr>
              <a:t> is necessary to bring suit; registering early allows statutory damages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Infringement is based on access + similarity.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Fair use – almost certainly not available</a:t>
            </a:r>
            <a:r>
              <a:rPr lang="en-US" baseline="0" dirty="0"/>
              <a:t> to us because of commercial nature of our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FABA-5B8F-4280-AE97-460040824B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0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Excellence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Confidential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45085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07491" y="4130103"/>
            <a:ext cx="6261600" cy="45939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 Inventions, Processes, and Methods</a:t>
            </a:r>
            <a:endParaRPr lang="en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Utility (Novel and Non-obvious): 20 years; Design (Ornamental design of a functional item) – 14 years</a:t>
            </a:r>
            <a:b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Ownership: Inventor; rights only come through registration</a:t>
            </a:r>
            <a:b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world: (1) Apple v Samsung; (2) Patent trolls</a:t>
            </a:r>
            <a:b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Infringement: Substantial similarity (“reads on”); claim construction</a:t>
            </a:r>
          </a:p>
        </p:txBody>
      </p:sp>
    </p:spTree>
    <p:extLst>
      <p:ext uri="{BB962C8B-B14F-4D97-AF65-F5344CB8AC3E}">
        <p14:creationId xmlns:p14="http://schemas.microsoft.com/office/powerpoint/2010/main" val="346073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 is now a first to file jurisdiction (like the rest of the world)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FABA-5B8F-4280-AE97-460040824B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8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 secret: Parties agree to keep something secret; generally maintained through NDAs.</a:t>
            </a:r>
          </a:p>
          <a:p>
            <a:r>
              <a:rPr lang="en-US" dirty="0"/>
              <a:t>Examples: KFC, Coke recipe (Pepsi secretary)</a:t>
            </a:r>
          </a:p>
          <a:p>
            <a:endParaRPr lang="en-US" dirty="0"/>
          </a:p>
          <a:p>
            <a:r>
              <a:rPr lang="en-US" dirty="0"/>
              <a:t>Right of publicity: Governed by state law (California being most prominent)</a:t>
            </a:r>
          </a:p>
          <a:p>
            <a:r>
              <a:rPr lang="en-US" dirty="0"/>
              <a:t>Russell</a:t>
            </a:r>
            <a:r>
              <a:rPr lang="en-US" baseline="0" dirty="0"/>
              <a:t> </a:t>
            </a:r>
            <a:r>
              <a:rPr lang="en-US" baseline="0" dirty="0" err="1"/>
              <a:t>Christoff</a:t>
            </a:r>
            <a:r>
              <a:rPr lang="en-US" baseline="0" dirty="0"/>
              <a:t> posed for 2 hours for a photo shoot and understood that he would be paid $2000 if his photo was used in Canada. Never hears back. His image was used worldwide and he learns of it in 2002. In 2005, a California jury awarded him </a:t>
            </a:r>
            <a:r>
              <a:rPr lang="en-US" dirty="0"/>
              <a:t>$15.6 million but was ultimately reversed</a:t>
            </a:r>
          </a:p>
          <a:p>
            <a:r>
              <a:rPr lang="en-US" dirty="0"/>
              <a:t>Right of publicity isn’t recognized in Kansas (but is in Missouri).</a:t>
            </a:r>
            <a:r>
              <a:rPr lang="en-US" baseline="0" dirty="0"/>
              <a:t> Can sometimes squeeze in as an invasion of privacy tort. Elements in Missouri: (1) D used P’s identity, (2) without consent, and (3) with the intent to obtain a commercial advantage.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FABA-5B8F-4280-AE97-460040824B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9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0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914400" y="355600"/>
            <a:ext cx="10926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97467" y="1497012"/>
            <a:ext cx="5300000" cy="47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28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77796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583680" y="1497012"/>
            <a:ext cx="5303600" cy="47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28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77796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1016000" y="6356349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470400" y="6356349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940800" y="6356349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" sz="16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" sz="16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75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58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0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5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F23472-5160-4E54-9322-1B21674E052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866133-EAA6-4716-A769-19C957F4DA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6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r.ott@payles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IP Concerns for the General Practitioner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Chris Ott</a:t>
            </a:r>
          </a:p>
          <a:p>
            <a:r>
              <a:rPr lang="en-US" dirty="0"/>
              <a:t>Senior Counsel, Payless </a:t>
            </a:r>
            <a:r>
              <a:rPr lang="en-US" dirty="0" err="1"/>
              <a:t>ShoeSource</a:t>
            </a:r>
            <a:endParaRPr lang="en-US" dirty="0"/>
          </a:p>
          <a:p>
            <a:r>
              <a:rPr lang="en-US" dirty="0"/>
              <a:t>September 21, 2017</a:t>
            </a:r>
          </a:p>
        </p:txBody>
      </p:sp>
    </p:spTree>
    <p:extLst>
      <p:ext uri="{BB962C8B-B14F-4D97-AF65-F5344CB8AC3E}">
        <p14:creationId xmlns:p14="http://schemas.microsoft.com/office/powerpoint/2010/main" val="343679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Stump the Speaker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hlinkClick r:id="rId2"/>
              </a:rPr>
              <a:t>Christopher.ott@payless.com</a:t>
            </a:r>
            <a:endParaRPr lang="en-US" sz="2400" dirty="0"/>
          </a:p>
          <a:p>
            <a:pPr algn="ctr"/>
            <a:r>
              <a:rPr lang="en-US" sz="2400" dirty="0"/>
              <a:t>785.295.2097</a:t>
            </a:r>
          </a:p>
        </p:txBody>
      </p:sp>
    </p:spTree>
    <p:extLst>
      <p:ext uri="{BB962C8B-B14F-4D97-AF65-F5344CB8AC3E}">
        <p14:creationId xmlns:p14="http://schemas.microsoft.com/office/powerpoint/2010/main" val="384702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Trademarks and Trade Dress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Words and Phrases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PAYLESS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YOU’RE FIRED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Trade Dress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Designs and Images</a:t>
            </a:r>
          </a:p>
        </p:txBody>
      </p:sp>
      <p:pic>
        <p:nvPicPr>
          <p:cNvPr id="1030" name="Picture 6" descr="Image result for trade d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03" y="3704094"/>
            <a:ext cx="1079834" cy="19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ade dress conve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16" y="3544435"/>
            <a:ext cx="21907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jayhaw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18" y="2504837"/>
            <a:ext cx="16954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k state wildcat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302" y="4344535"/>
            <a:ext cx="1818697" cy="135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31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Trademarks – Establishing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Common law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Geographically limited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Internet?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Prior user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Federal Registration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Validity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Constructive notice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Distinctiveness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Fanciful/Coined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Arbitrary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Suggestive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--------------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Descriptive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Generic</a:t>
            </a:r>
          </a:p>
        </p:txBody>
      </p:sp>
    </p:spTree>
    <p:extLst>
      <p:ext uri="{BB962C8B-B14F-4D97-AF65-F5344CB8AC3E}">
        <p14:creationId xmlns:p14="http://schemas.microsoft.com/office/powerpoint/2010/main" val="334033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Trademarks – Common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Ownership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® v 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Responding to or Issuing Demands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Do you have a mark?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Priority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Geographic reach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Is there a Likelihood of Confusion?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Domain Names and Social Media</a:t>
            </a:r>
          </a:p>
        </p:txBody>
      </p:sp>
    </p:spTree>
    <p:extLst>
      <p:ext uri="{BB962C8B-B14F-4D97-AF65-F5344CB8AC3E}">
        <p14:creationId xmlns:p14="http://schemas.microsoft.com/office/powerpoint/2010/main" val="356127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Copyrights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2050" name="Picture 2" descr="https://upload.wikimedia.org/wikipedia/commons/thumb/5/5f/Disney-infinite-copyright.svg/540px-Disney-infinite-copyrigh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942" y="4045787"/>
            <a:ext cx="2755165" cy="27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pyright infring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19" y="1845734"/>
            <a:ext cx="49149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ad m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58" y="1845734"/>
            <a:ext cx="3829152" cy="215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– Common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Ownership and Assignment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Registration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Infringement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Fair Use</a:t>
            </a:r>
          </a:p>
        </p:txBody>
      </p:sp>
      <p:pic>
        <p:nvPicPr>
          <p:cNvPr id="3074" name="Picture 2" descr="https://html2-f.scribdassets.com/6rtmfmcark624p2f/images/1-09f12a97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18" y="1612753"/>
            <a:ext cx="4673050" cy="604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>
              <a:buSzPct val="25000"/>
            </a:pPr>
            <a:r>
              <a:rPr lang="en" sz="5279" dirty="0"/>
              <a:t>Patents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patent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ornamental design for a shoe midsole.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sz="quarter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</a:t>
            </a:r>
            <a:r>
              <a:rPr lang="en" dirty="0"/>
              <a:t>tility patent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What is claimed is:</a:t>
            </a:r>
          </a:p>
          <a:p>
            <a:r>
              <a:rPr lang="en-US" sz="1600" dirty="0"/>
              <a:t>1. An article of footwear comprising:</a:t>
            </a:r>
          </a:p>
          <a:p>
            <a:r>
              <a:rPr lang="en-US" sz="1600" dirty="0"/>
              <a:t>a sole structure comprising an </a:t>
            </a:r>
            <a:r>
              <a:rPr lang="en-US" sz="1600" dirty="0" err="1"/>
              <a:t>auxetic</a:t>
            </a:r>
            <a:r>
              <a:rPr lang="en-US" sz="1600" dirty="0"/>
              <a:t> layer and a first liner,</a:t>
            </a:r>
          </a:p>
          <a:p>
            <a:r>
              <a:rPr lang="en-US" sz="1600" dirty="0"/>
              <a:t>wherein the </a:t>
            </a:r>
            <a:r>
              <a:rPr lang="en-US" sz="1600" dirty="0" err="1"/>
              <a:t>auxetic</a:t>
            </a:r>
            <a:r>
              <a:rPr lang="en-US" sz="1600" dirty="0"/>
              <a:t> layer includes a pattern of apertures formed by sole elements surrounding the apertures;</a:t>
            </a:r>
          </a:p>
          <a:p>
            <a:r>
              <a:rPr lang="en-US" sz="1600" dirty="0"/>
              <a:t>wherein each of the sole elements has a plurality of vertices;</a:t>
            </a:r>
          </a:p>
          <a:p>
            <a:r>
              <a:rPr lang="en-US" sz="1600" dirty="0"/>
              <a:t>wherein the sole elements are joined at their vertices, and wherein the sole elements can rotate with respect to one another about their vertices;. .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97" y="2965383"/>
            <a:ext cx="2826899" cy="1771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585" y="4459871"/>
            <a:ext cx="3710697" cy="22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6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– Common Issues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Must register</a:t>
            </a:r>
          </a:p>
          <a:p>
            <a:pPr marL="0" indent="0">
              <a:buNone/>
            </a:pPr>
            <a:r>
              <a:rPr lang="en-US" sz="3200" dirty="0"/>
              <a:t>Ownership and assignments</a:t>
            </a:r>
          </a:p>
          <a:p>
            <a:pPr marL="0" indent="0">
              <a:buNone/>
            </a:pPr>
            <a:r>
              <a:rPr lang="en-US" sz="3200" dirty="0"/>
              <a:t>Infringement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03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101 – Other Intellectual Property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Trade secrets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623542"/>
            <a:ext cx="4938712" cy="329684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Right of Publicity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59" y="2582863"/>
            <a:ext cx="2131483" cy="3378200"/>
          </a:xfrm>
        </p:spPr>
      </p:pic>
    </p:spTree>
    <p:extLst>
      <p:ext uri="{BB962C8B-B14F-4D97-AF65-F5344CB8AC3E}">
        <p14:creationId xmlns:p14="http://schemas.microsoft.com/office/powerpoint/2010/main" val="7693146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7633</TotalTime>
  <Words>736</Words>
  <Application>Microsoft Office PowerPoint</Application>
  <PresentationFormat>Widescreen</PresentationFormat>
  <Paragraphs>115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IP Concerns for the General Practitioner</vt:lpstr>
      <vt:lpstr>Trademarks and Trade Dress</vt:lpstr>
      <vt:lpstr>Trademarks – Establishing Protection</vt:lpstr>
      <vt:lpstr>Trademarks – Common Issues</vt:lpstr>
      <vt:lpstr>Copyrights</vt:lpstr>
      <vt:lpstr>Copyright – Common issues</vt:lpstr>
      <vt:lpstr>Patents</vt:lpstr>
      <vt:lpstr>Patents – Common Issues</vt:lpstr>
      <vt:lpstr>IP 101 – Other Intellectual Property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Usage</dc:title>
  <dc:creator>Ott, Christopher</dc:creator>
  <cp:lastModifiedBy>Terry Leibold</cp:lastModifiedBy>
  <cp:revision>59</cp:revision>
  <cp:lastPrinted>2017-09-06T23:46:18Z</cp:lastPrinted>
  <dcterms:created xsi:type="dcterms:W3CDTF">2017-08-21T22:26:41Z</dcterms:created>
  <dcterms:modified xsi:type="dcterms:W3CDTF">2017-09-21T15:05:51Z</dcterms:modified>
</cp:coreProperties>
</file>